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8" r:id="rId5"/>
    <p:sldId id="277" r:id="rId6"/>
    <p:sldId id="279" r:id="rId7"/>
    <p:sldId id="345" r:id="rId8"/>
    <p:sldId id="322" r:id="rId9"/>
    <p:sldId id="323" r:id="rId10"/>
    <p:sldId id="347" r:id="rId11"/>
    <p:sldId id="348" r:id="rId12"/>
    <p:sldId id="293" r:id="rId13"/>
    <p:sldId id="367" r:id="rId14"/>
    <p:sldId id="368" r:id="rId15"/>
    <p:sldId id="369" r:id="rId16"/>
    <p:sldId id="370" r:id="rId17"/>
    <p:sldId id="371" r:id="rId18"/>
    <p:sldId id="372" r:id="rId19"/>
    <p:sldId id="373" r:id="rId20"/>
    <p:sldId id="374" r:id="rId21"/>
    <p:sldId id="375" r:id="rId22"/>
    <p:sldId id="376" r:id="rId23"/>
    <p:sldId id="377" r:id="rId24"/>
    <p:sldId id="378" r:id="rId25"/>
    <p:sldId id="379" r:id="rId26"/>
    <p:sldId id="380" r:id="rId27"/>
    <p:sldId id="381" r:id="rId28"/>
    <p:sldId id="382" r:id="rId29"/>
    <p:sldId id="350" r:id="rId30"/>
    <p:sldId id="349" r:id="rId31"/>
    <p:sldId id="352" r:id="rId32"/>
    <p:sldId id="353" r:id="rId33"/>
    <p:sldId id="354" r:id="rId34"/>
    <p:sldId id="356" r:id="rId35"/>
    <p:sldId id="357" r:id="rId36"/>
    <p:sldId id="358" r:id="rId37"/>
    <p:sldId id="359" r:id="rId38"/>
    <p:sldId id="360" r:id="rId39"/>
    <p:sldId id="281" r:id="rId40"/>
    <p:sldId id="261" r:id="rId41"/>
    <p:sldId id="287" r:id="rId42"/>
    <p:sldId id="361" r:id="rId43"/>
    <p:sldId id="289" r:id="rId44"/>
    <p:sldId id="283" r:id="rId45"/>
    <p:sldId id="296" r:id="rId46"/>
    <p:sldId id="297" r:id="rId47"/>
    <p:sldId id="284" r:id="rId48"/>
    <p:sldId id="285" r:id="rId49"/>
    <p:sldId id="270" r:id="rId50"/>
    <p:sldId id="364" r:id="rId51"/>
    <p:sldId id="365" r:id="rId52"/>
    <p:sldId id="366" r:id="rId53"/>
    <p:sldId id="313" r:id="rId54"/>
    <p:sldId id="317" r:id="rId55"/>
    <p:sldId id="316" r:id="rId56"/>
    <p:sldId id="312" r:id="rId57"/>
    <p:sldId id="298" r:id="rId58"/>
    <p:sldId id="301" r:id="rId59"/>
    <p:sldId id="32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CBAD"/>
    <a:srgbClr val="FAF8E6"/>
    <a:srgbClr val="D30BD3"/>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06" autoAdjust="0"/>
    <p:restoredTop sz="65706" autoAdjust="0"/>
  </p:normalViewPr>
  <p:slideViewPr>
    <p:cSldViewPr snapToGrid="0">
      <p:cViewPr varScale="1">
        <p:scale>
          <a:sx n="71" d="100"/>
          <a:sy n="71" d="100"/>
        </p:scale>
        <p:origin x="4032" y="72"/>
      </p:cViewPr>
      <p:guideLst/>
    </p:cSldViewPr>
  </p:slideViewPr>
  <p:notesTextViewPr>
    <p:cViewPr>
      <p:scale>
        <a:sx n="1" d="1"/>
        <a:sy n="1" d="1"/>
      </p:scale>
      <p:origin x="0" y="0"/>
    </p:cViewPr>
  </p:notesTextViewPr>
  <p:sorterViewPr>
    <p:cViewPr>
      <p:scale>
        <a:sx n="100" d="100"/>
        <a:sy n="100" d="100"/>
      </p:scale>
      <p:origin x="0" y="-264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88F14-2535-4268-BEF5-E65C6FFA28A6}" type="datetimeFigureOut">
              <a:rPr lang="en-US" smtClean="0"/>
              <a:t>8/1/2016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F637C-24F7-4871-959C-59D35F138B60}" type="slidenum">
              <a:rPr lang="en-US" smtClean="0"/>
              <a:t>‹#›</a:t>
            </a:fld>
            <a:endParaRPr lang="en-US"/>
          </a:p>
        </p:txBody>
      </p:sp>
    </p:spTree>
    <p:extLst>
      <p:ext uri="{BB962C8B-B14F-4D97-AF65-F5344CB8AC3E}">
        <p14:creationId xmlns:p14="http://schemas.microsoft.com/office/powerpoint/2010/main" val="124265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1</a:t>
            </a:fld>
            <a:endParaRPr lang="en-US"/>
          </a:p>
        </p:txBody>
      </p:sp>
    </p:spTree>
    <p:extLst>
      <p:ext uri="{BB962C8B-B14F-4D97-AF65-F5344CB8AC3E}">
        <p14:creationId xmlns:p14="http://schemas.microsoft.com/office/powerpoint/2010/main" val="2756471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Goals:</a:t>
            </a:r>
          </a:p>
          <a:p>
            <a:pPr lvl="0">
              <a:spcBef>
                <a:spcPts val="0"/>
              </a:spcBef>
              <a:buNone/>
            </a:pPr>
            <a:r>
              <a:rPr lang="en-US" dirty="0"/>
              <a:t>-- Bottom line: We need a large</a:t>
            </a:r>
            <a:r>
              <a:rPr lang="en-US" baseline="0" dirty="0"/>
              <a:t> dataset of sketch/image pairs</a:t>
            </a:r>
          </a:p>
          <a:p>
            <a:pPr lvl="0">
              <a:spcBef>
                <a:spcPts val="0"/>
              </a:spcBef>
              <a:buNone/>
            </a:pPr>
            <a:r>
              <a:rPr lang="en-US" baseline="0" dirty="0"/>
              <a:t>-- One option: Match photos to existing sketches</a:t>
            </a:r>
          </a:p>
          <a:p>
            <a:pPr lvl="0">
              <a:spcBef>
                <a:spcPts val="0"/>
              </a:spcBef>
              <a:buNone/>
            </a:pPr>
            <a:r>
              <a:rPr lang="en-US" baseline="0" dirty="0"/>
              <a:t>-- Our method: Show a person a photograph of an object and ask them to draw it</a:t>
            </a:r>
          </a:p>
          <a:p>
            <a:pPr lvl="0">
              <a:spcBef>
                <a:spcPts val="0"/>
              </a:spcBef>
              <a:buNone/>
            </a:pPr>
            <a:r>
              <a:rPr lang="en-US" baseline="0" dirty="0"/>
              <a:t>-- Why? This will ensure a fine-grained pairing of sketch and photo</a:t>
            </a:r>
          </a:p>
          <a:p>
            <a:pPr lvl="0">
              <a:spcBef>
                <a:spcPts val="0"/>
              </a:spcBef>
              <a:buNone/>
            </a:pPr>
            <a:endParaRPr lang="en-US" baseline="0" dirty="0"/>
          </a:p>
        </p:txBody>
      </p:sp>
      <p:sp>
        <p:nvSpPr>
          <p:cNvPr id="4" name="Slide Number Placeholder 3"/>
          <p:cNvSpPr>
            <a:spLocks noGrp="1"/>
          </p:cNvSpPr>
          <p:nvPr>
            <p:ph type="sldNum" sz="quarter" idx="10"/>
          </p:nvPr>
        </p:nvSpPr>
        <p:spPr/>
        <p:txBody>
          <a:bodyPr/>
          <a:lstStyle/>
          <a:p>
            <a:fld id="{B7BF637C-24F7-4871-959C-59D35F138B60}" type="slidenum">
              <a:rPr lang="en-US" smtClean="0"/>
              <a:t>10</a:t>
            </a:fld>
            <a:endParaRPr lang="en-US"/>
          </a:p>
        </p:txBody>
      </p:sp>
    </p:spTree>
    <p:extLst>
      <p:ext uri="{BB962C8B-B14F-4D97-AF65-F5344CB8AC3E}">
        <p14:creationId xmlns:p14="http://schemas.microsoft.com/office/powerpoint/2010/main" val="2158450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I’m going to describe the</a:t>
            </a:r>
            <a:r>
              <a:rPr lang="en-US" baseline="0" dirty="0"/>
              <a:t> dataset creation process, starting with the sketch collection interface (shown here). </a:t>
            </a:r>
          </a:p>
          <a:p>
            <a:pPr lvl="0">
              <a:spcBef>
                <a:spcPts val="0"/>
              </a:spcBef>
              <a:buNone/>
            </a:pPr>
            <a:r>
              <a:rPr lang="en-US" baseline="0" dirty="0"/>
              <a:t>We utilize Amazon Mechanical Turk – a crowd sourcing marketplace – to recruit hundreds of amateur artists to perform our task.</a:t>
            </a:r>
          </a:p>
          <a:p>
            <a:pPr lvl="0">
              <a:spcBef>
                <a:spcPts val="0"/>
              </a:spcBef>
              <a:buNone/>
            </a:pPr>
            <a:r>
              <a:rPr lang="en-US" baseline="0" dirty="0"/>
              <a:t>This means anyone with an Internet connection may grab a phone, tablet, or PC, log in, and contribute sketches to our dataset…and make a little money while they’re at it.</a:t>
            </a:r>
          </a:p>
          <a:p>
            <a:pPr lvl="0">
              <a:spcBef>
                <a:spcPts val="0"/>
              </a:spcBef>
              <a:buNone/>
            </a:pPr>
            <a:r>
              <a:rPr lang="en-US" baseline="0" dirty="0"/>
              <a:t>The instructions are fairly simple and we’re going to go through on task together right now.</a:t>
            </a:r>
          </a:p>
          <a:p>
            <a:pPr lvl="0">
              <a:spcBef>
                <a:spcPts val="0"/>
              </a:spcBef>
              <a:buNone/>
            </a:pPr>
            <a:r>
              <a:rPr lang="en-US" baseline="0" dirty="0"/>
              <a:t>First, we will show you a photo. In that photo is an elephant. We want you to draw that elephant in roughly the same pose and orientation as it is in the photograph.</a:t>
            </a:r>
          </a:p>
          <a:p>
            <a:pPr lvl="0">
              <a:spcBef>
                <a:spcPts val="0"/>
              </a:spcBef>
              <a:buNone/>
            </a:pPr>
            <a:r>
              <a:rPr lang="en-US" baseline="0" dirty="0"/>
              <a:t>You may abstract away fine details and we want you to ignore environmental details – just draw the elephant and nothing more.</a:t>
            </a:r>
          </a:p>
          <a:p>
            <a:pPr lvl="0">
              <a:spcBef>
                <a:spcPts val="0"/>
              </a:spcBef>
              <a:buNone/>
            </a:pPr>
            <a:r>
              <a:rPr lang="en-US" baseline="0" dirty="0"/>
              <a:t>Ready to begin?</a:t>
            </a:r>
            <a:endParaRPr lang="en-US" dirty="0"/>
          </a:p>
          <a:p>
            <a:pPr lvl="0">
              <a:spcBef>
                <a:spcPts val="0"/>
              </a:spcBef>
              <a:buNone/>
            </a:pPr>
            <a:endParaRPr lang="en-US" dirty="0"/>
          </a:p>
          <a:p>
            <a:pPr lvl="0">
              <a:spcBef>
                <a:spcPts val="0"/>
              </a:spcBef>
              <a:buNone/>
            </a:pPr>
            <a:r>
              <a:rPr lang="en-US" dirty="0"/>
              <a:t>Goals:</a:t>
            </a:r>
          </a:p>
          <a:p>
            <a:pPr lvl="0">
              <a:spcBef>
                <a:spcPts val="0"/>
              </a:spcBef>
              <a:buNone/>
            </a:pPr>
            <a:r>
              <a:rPr lang="en-US" dirty="0"/>
              <a:t>-- Introduce concept of crowd sourcing</a:t>
            </a:r>
          </a:p>
          <a:p>
            <a:pPr lvl="0">
              <a:spcBef>
                <a:spcPts val="0"/>
              </a:spcBef>
              <a:buNone/>
            </a:pPr>
            <a:r>
              <a:rPr lang="en-US" dirty="0"/>
              <a:t>-- Introduce the GUI and the collection</a:t>
            </a:r>
            <a:r>
              <a:rPr lang="en-US" baseline="0" dirty="0"/>
              <a:t> process</a:t>
            </a:r>
          </a:p>
          <a:p>
            <a:pPr lvl="0">
              <a:spcBef>
                <a:spcPts val="0"/>
              </a:spcBef>
              <a:buNone/>
            </a:pPr>
            <a:r>
              <a:rPr lang="en-US" baseline="0" dirty="0"/>
              <a:t>-- Go over the instructions</a:t>
            </a:r>
            <a:endParaRPr lang="en-US" dirty="0"/>
          </a:p>
          <a:p>
            <a:pPr lvl="0">
              <a:spcBef>
                <a:spcPts val="0"/>
              </a:spcBef>
              <a:buNone/>
            </a:pPr>
            <a:endParaRPr lang="en-US" dirty="0"/>
          </a:p>
          <a:p>
            <a:pPr lvl="0">
              <a:spcBef>
                <a:spcPts val="0"/>
              </a:spcBef>
              <a:buNone/>
            </a:pPr>
            <a:r>
              <a:rPr lang="en-US" dirty="0"/>
              <a:t>We want to show the UI first so the audience understands the limitations (and why category and image selection are both important).</a:t>
            </a:r>
          </a:p>
          <a:p>
            <a:pPr lvl="0">
              <a:spcBef>
                <a:spcPts val="0"/>
              </a:spcBef>
              <a:buNone/>
            </a:pPr>
            <a:r>
              <a:rPr lang="en-US" dirty="0"/>
              <a:t>-- Initial screen remains as “grey noise” until the user presses the ‘Display Image’ (Camera) button</a:t>
            </a:r>
          </a:p>
          <a:p>
            <a:pPr lvl="0">
              <a:spcBef>
                <a:spcPts val="0"/>
              </a:spcBef>
              <a:buNone/>
            </a:pPr>
            <a:r>
              <a:rPr lang="en-US" dirty="0"/>
              <a:t>-- Before allowed to work on these tasks, the workers must pass a qualification test</a:t>
            </a:r>
          </a:p>
          <a:p>
            <a:pPr lvl="0">
              <a:spcBef>
                <a:spcPts val="0"/>
              </a:spcBef>
              <a:buNone/>
            </a:pPr>
            <a:endParaRPr lang="en-US" dirty="0"/>
          </a:p>
          <a:p>
            <a:pPr lvl="0">
              <a:spcBef>
                <a:spcPts val="0"/>
              </a:spcBef>
              <a:buNone/>
            </a:pPr>
            <a:r>
              <a:rPr lang="en-US" dirty="0"/>
              <a:t>Notes:</a:t>
            </a:r>
          </a:p>
          <a:p>
            <a:pPr lvl="0">
              <a:spcBef>
                <a:spcPts val="0"/>
              </a:spcBef>
              <a:buNone/>
            </a:pPr>
            <a:r>
              <a:rPr lang="en-US" dirty="0"/>
              <a:t>-- UI based on SVG-Edit (highly customized)</a:t>
            </a:r>
          </a:p>
        </p:txBody>
      </p:sp>
      <p:sp>
        <p:nvSpPr>
          <p:cNvPr id="4" name="Slide Number Placeholder 3"/>
          <p:cNvSpPr>
            <a:spLocks noGrp="1"/>
          </p:cNvSpPr>
          <p:nvPr>
            <p:ph type="sldNum" sz="quarter" idx="10"/>
          </p:nvPr>
        </p:nvSpPr>
        <p:spPr/>
        <p:txBody>
          <a:bodyPr/>
          <a:lstStyle/>
          <a:p>
            <a:fld id="{B7BF637C-24F7-4871-959C-59D35F138B60}" type="slidenum">
              <a:rPr lang="en-US" smtClean="0"/>
              <a:t>11</a:t>
            </a:fld>
            <a:endParaRPr lang="en-US"/>
          </a:p>
        </p:txBody>
      </p:sp>
    </p:spTree>
    <p:extLst>
      <p:ext uri="{BB962C8B-B14F-4D97-AF65-F5344CB8AC3E}">
        <p14:creationId xmlns:p14="http://schemas.microsoft.com/office/powerpoint/2010/main" val="931609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You see the photo for 2 seconds…</a:t>
            </a:r>
          </a:p>
          <a:p>
            <a:pPr lvl="0">
              <a:spcBef>
                <a:spcPts val="0"/>
              </a:spcBef>
              <a:buNone/>
            </a:pPr>
            <a:endParaRPr lang="en-US" dirty="0"/>
          </a:p>
          <a:p>
            <a:pPr lvl="0">
              <a:spcBef>
                <a:spcPts val="0"/>
              </a:spcBef>
              <a:buNone/>
            </a:pPr>
            <a:r>
              <a:rPr lang="en-US" dirty="0"/>
              <a:t>Goals:</a:t>
            </a:r>
          </a:p>
          <a:p>
            <a:pPr lvl="0">
              <a:spcBef>
                <a:spcPts val="0"/>
              </a:spcBef>
              <a:buNone/>
            </a:pPr>
            <a:r>
              <a:rPr lang="en-US" dirty="0"/>
              <a:t>-- Demonstrate the process the workers go through</a:t>
            </a:r>
          </a:p>
          <a:p>
            <a:pPr lvl="0">
              <a:spcBef>
                <a:spcPts val="0"/>
              </a:spcBef>
              <a:buNone/>
            </a:pPr>
            <a:r>
              <a:rPr lang="en-US" dirty="0"/>
              <a:t>-- Demonstrate the difficulty of this task</a:t>
            </a:r>
          </a:p>
          <a:p>
            <a:pPr lvl="0">
              <a:spcBef>
                <a:spcPts val="0"/>
              </a:spcBef>
              <a:buNone/>
            </a:pPr>
            <a:r>
              <a:rPr lang="en-US" dirty="0"/>
              <a:t>-- Note:</a:t>
            </a:r>
            <a:r>
              <a:rPr lang="en-US" baseline="0" dirty="0"/>
              <a:t> This slide should only be displayed for 2 seconds</a:t>
            </a:r>
            <a:endParaRPr lang="en-US" dirty="0"/>
          </a:p>
          <a:p>
            <a:pPr lvl="0">
              <a:spcBef>
                <a:spcPts val="0"/>
              </a:spcBef>
              <a:buNone/>
            </a:pPr>
            <a:endParaRPr lang="en-US" dirty="0"/>
          </a:p>
          <a:p>
            <a:pPr lvl="0">
              <a:spcBef>
                <a:spcPts val="0"/>
              </a:spcBef>
              <a:buNone/>
            </a:pPr>
            <a:r>
              <a:rPr lang="en-US" dirty="0"/>
              <a:t>The</a:t>
            </a:r>
            <a:r>
              <a:rPr lang="en-US" baseline="0" dirty="0"/>
              <a:t> idea is to move through these slides in approximately the correct amount of times (e.g., 2 seconds for this slide). If time permits, you may go back to this slide and explain why we only display the subject for so short a period.</a:t>
            </a:r>
          </a:p>
          <a:p>
            <a:pPr lvl="0">
              <a:spcBef>
                <a:spcPts val="0"/>
              </a:spcBef>
              <a:buNone/>
            </a:pPr>
            <a:endParaRPr lang="en-US" baseline="0" dirty="0"/>
          </a:p>
          <a:p>
            <a:pPr lvl="0">
              <a:spcBef>
                <a:spcPts val="0"/>
              </a:spcBef>
              <a:buNone/>
            </a:pPr>
            <a:r>
              <a:rPr lang="en-US" baseline="0" dirty="0"/>
              <a:t>We tried a few different exposure times (half a second, 5 seconds, 10 seconds) and found that lower durations produced very poor results and higher durations tended to include scene details. This finding is not published nor is it sound; we chose 2 seconds off what little data we had and the results seem to be a nice balance between pose correctness and scene/subject abstraction.</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12</a:t>
            </a:fld>
            <a:endParaRPr lang="en-US"/>
          </a:p>
        </p:txBody>
      </p:sp>
    </p:spTree>
    <p:extLst>
      <p:ext uri="{BB962C8B-B14F-4D97-AF65-F5344CB8AC3E}">
        <p14:creationId xmlns:p14="http://schemas.microsoft.com/office/powerpoint/2010/main" val="334768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You</a:t>
            </a:r>
            <a:r>
              <a:rPr lang="en-US" baseline="0" dirty="0"/>
              <a:t> see a grey noise mask for 2 seconds…</a:t>
            </a:r>
            <a:endParaRPr lang="en-US" dirty="0"/>
          </a:p>
          <a:p>
            <a:pPr lvl="0">
              <a:spcBef>
                <a:spcPts val="0"/>
              </a:spcBef>
              <a:buNone/>
            </a:pPr>
            <a:endParaRPr lang="en-US" dirty="0"/>
          </a:p>
          <a:p>
            <a:pPr lvl="0">
              <a:spcBef>
                <a:spcPts val="0"/>
              </a:spcBef>
              <a:buNone/>
            </a:pPr>
            <a:r>
              <a:rPr lang="en-US" dirty="0"/>
              <a:t>Goals:</a:t>
            </a:r>
          </a:p>
          <a:p>
            <a:pPr lvl="0">
              <a:spcBef>
                <a:spcPts val="0"/>
              </a:spcBef>
              <a:buNone/>
            </a:pPr>
            <a:r>
              <a:rPr lang="en-US" dirty="0"/>
              <a:t>-- Note:</a:t>
            </a:r>
            <a:r>
              <a:rPr lang="en-US" baseline="0" dirty="0"/>
              <a:t> This slide should only be displayed for 2 seconds</a:t>
            </a:r>
            <a:endParaRPr lang="en-US" dirty="0"/>
          </a:p>
          <a:p>
            <a:pPr lvl="0">
              <a:spcBef>
                <a:spcPts val="0"/>
              </a:spcBef>
              <a:buNone/>
            </a:pPr>
            <a:endParaRPr lang="en-US" dirty="0"/>
          </a:p>
          <a:p>
            <a:pPr lvl="0">
              <a:spcBef>
                <a:spcPts val="0"/>
              </a:spcBef>
              <a:buNone/>
            </a:pPr>
            <a:r>
              <a:rPr lang="en-US" dirty="0"/>
              <a:t>The</a:t>
            </a:r>
            <a:r>
              <a:rPr lang="en-US" baseline="0" dirty="0"/>
              <a:t> idea is to move through these slides in approximately the correct amount of times (e.g., 2 seconds for this slide).</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13</a:t>
            </a:fld>
            <a:endParaRPr lang="en-US"/>
          </a:p>
        </p:txBody>
      </p:sp>
    </p:spTree>
    <p:extLst>
      <p:ext uri="{BB962C8B-B14F-4D97-AF65-F5344CB8AC3E}">
        <p14:creationId xmlns:p14="http://schemas.microsoft.com/office/powerpoint/2010/main" val="2092914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And</a:t>
            </a:r>
            <a:r>
              <a:rPr lang="en-US" baseline="0" dirty="0"/>
              <a:t> now get to work!</a:t>
            </a:r>
          </a:p>
          <a:p>
            <a:pPr lvl="0">
              <a:spcBef>
                <a:spcPts val="0"/>
              </a:spcBef>
              <a:buNone/>
            </a:pPr>
            <a:r>
              <a:rPr lang="en-US" dirty="0"/>
              <a:t>So</a:t>
            </a:r>
            <a:r>
              <a:rPr lang="en-US" baseline="0" dirty="0"/>
              <a:t> that probably went by too fast for most of us here. You’re unsure of the composition of the elephant’s legs, trunk, etc., but you recall that it’s an elephant facing right.</a:t>
            </a:r>
          </a:p>
          <a:p>
            <a:pPr lvl="0">
              <a:spcBef>
                <a:spcPts val="0"/>
              </a:spcBef>
              <a:buNone/>
            </a:pPr>
            <a:r>
              <a:rPr lang="en-US" baseline="0" dirty="0"/>
              <a:t>This difficulty is deliberate – we want the photograph the inspire the sketch, but we don’t want the sketch to be a rote reproduction of the photograph.</a:t>
            </a:r>
          </a:p>
          <a:p>
            <a:pPr lvl="0">
              <a:spcBef>
                <a:spcPts val="0"/>
              </a:spcBef>
              <a:buNone/>
            </a:pPr>
            <a:r>
              <a:rPr lang="en-US" dirty="0"/>
              <a:t>Sketches are inherently diverse and abstract representations of real world</a:t>
            </a:r>
            <a:r>
              <a:rPr lang="en-US" baseline="0" dirty="0"/>
              <a:t> concepts.</a:t>
            </a:r>
          </a:p>
          <a:p>
            <a:pPr lvl="0">
              <a:spcBef>
                <a:spcPts val="0"/>
              </a:spcBef>
              <a:buNone/>
            </a:pPr>
            <a:r>
              <a:rPr lang="en-US" baseline="0" dirty="0"/>
              <a:t>We want to encourage the crowd to produce these types of sketches, as we feel they are more representative of the types of sketches that will be used to query photographs in a SBIR application.</a:t>
            </a:r>
          </a:p>
          <a:p>
            <a:pPr lvl="0">
              <a:spcBef>
                <a:spcPts val="0"/>
              </a:spcBef>
              <a:buNone/>
            </a:pPr>
            <a:r>
              <a:rPr lang="en-US" baseline="0" dirty="0"/>
              <a:t>In fact, if I were to ask all of us to sketch that elephant, I am fairly confident that each and every sketch would be unique.</a:t>
            </a:r>
          </a:p>
          <a:p>
            <a:pPr lvl="0">
              <a:spcBef>
                <a:spcPts val="0"/>
              </a:spcBef>
              <a:buNone/>
            </a:pPr>
            <a:r>
              <a:rPr lang="en-US" baseline="0" dirty="0"/>
              <a:t>Yet, despite our differing artistic skill and style, we would likely recognize the majority of these sketches as elephants facing right.</a:t>
            </a:r>
            <a:endParaRPr lang="en-US" dirty="0"/>
          </a:p>
          <a:p>
            <a:pPr lvl="0">
              <a:spcBef>
                <a:spcPts val="0"/>
              </a:spcBef>
              <a:buNone/>
            </a:pPr>
            <a:endParaRPr lang="en-US" dirty="0"/>
          </a:p>
          <a:p>
            <a:pPr lvl="0">
              <a:spcBef>
                <a:spcPts val="0"/>
              </a:spcBef>
              <a:buNone/>
            </a:pPr>
            <a:r>
              <a:rPr lang="en-US" dirty="0"/>
              <a:t>Goals:</a:t>
            </a:r>
          </a:p>
          <a:p>
            <a:pPr lvl="0">
              <a:spcBef>
                <a:spcPts val="0"/>
              </a:spcBef>
              <a:buNone/>
            </a:pPr>
            <a:r>
              <a:rPr lang="en-US" dirty="0"/>
              <a:t>-- Discuss the tools available</a:t>
            </a:r>
          </a:p>
          <a:p>
            <a:pPr lvl="0">
              <a:spcBef>
                <a:spcPts val="0"/>
              </a:spcBef>
              <a:buNone/>
            </a:pPr>
            <a:r>
              <a:rPr lang="en-US" dirty="0"/>
              <a:t>-- Discuss the quality of the animated sketch (pretty good, quick)</a:t>
            </a:r>
            <a:endParaRPr lang="en-US" baseline="0" dirty="0"/>
          </a:p>
          <a:p>
            <a:pPr lvl="0">
              <a:spcBef>
                <a:spcPts val="0"/>
              </a:spcBef>
              <a:buNone/>
            </a:pPr>
            <a:r>
              <a:rPr lang="en-US" baseline="0" dirty="0"/>
              <a:t>-- Introduce concept of sketch variability (each member of the audience would likely produce a different sketch, yet each one will look something like an elephant facing to the right)</a:t>
            </a:r>
          </a:p>
          <a:p>
            <a:pPr lvl="0">
              <a:spcBef>
                <a:spcPts val="0"/>
              </a:spcBef>
              <a:buNone/>
            </a:pPr>
            <a:r>
              <a:rPr lang="en-US" baseline="0" dirty="0"/>
              <a:t>-- Lead in to next slide (capture this property of sketches by asking multiple workers to sketch each photograph)</a:t>
            </a:r>
            <a:endParaRPr lang="en-US" dirty="0"/>
          </a:p>
          <a:p>
            <a:pPr lvl="0">
              <a:spcBef>
                <a:spcPts val="0"/>
              </a:spcBef>
              <a:buNone/>
            </a:pPr>
            <a:endParaRPr lang="en-US" dirty="0"/>
          </a:p>
          <a:p>
            <a:pPr lvl="0">
              <a:spcBef>
                <a:spcPts val="0"/>
              </a:spcBef>
              <a:buNone/>
            </a:pPr>
            <a:r>
              <a:rPr lang="en-US" dirty="0"/>
              <a:t>This artist was pretty good. He</a:t>
            </a:r>
            <a:r>
              <a:rPr lang="en-US" baseline="0" dirty="0"/>
              <a:t> or she</a:t>
            </a:r>
            <a:r>
              <a:rPr lang="en-US" dirty="0"/>
              <a:t> sketched</a:t>
            </a:r>
            <a:r>
              <a:rPr lang="en-US" baseline="0" dirty="0"/>
              <a:t> quickly but managed to capture most of the important details of the subject elephant. </a:t>
            </a:r>
          </a:p>
          <a:p>
            <a:pPr lvl="0">
              <a:spcBef>
                <a:spcPts val="0"/>
              </a:spcBef>
              <a:buNone/>
            </a:pPr>
            <a:endParaRPr lang="en-US" baseline="0" dirty="0"/>
          </a:p>
          <a:p>
            <a:pPr lvl="0">
              <a:spcBef>
                <a:spcPts val="0"/>
              </a:spcBef>
              <a:buNone/>
            </a:pPr>
            <a:r>
              <a:rPr lang="en-US" baseline="0" dirty="0"/>
              <a:t>If every one of us in this room were to sketch this same elephant, each and every sketch will be different in some way. Some will be more cartoony. Some will be professional quality and others will be like those of a young child. Even so, most of these sketches will be recognizable as an elephant facing right.</a:t>
            </a:r>
          </a:p>
          <a:p>
            <a:pPr lvl="0">
              <a:spcBef>
                <a:spcPts val="0"/>
              </a:spcBef>
              <a:buNone/>
            </a:pPr>
            <a:endParaRPr lang="en-US" baseline="0" dirty="0"/>
          </a:p>
          <a:p>
            <a:pPr lvl="0">
              <a:spcBef>
                <a:spcPts val="0"/>
              </a:spcBef>
              <a:buNone/>
            </a:pPr>
            <a:r>
              <a:rPr lang="en-US" baseline="0" dirty="0"/>
              <a:t>In order to capture this quality of sketches in the Sketchy database, we asked multiple (5 or more) crowd workers to sketch each photograph. Overall, we have over 600 participants of varied skills, input devices, etc.</a:t>
            </a:r>
          </a:p>
          <a:p>
            <a:pPr lvl="0">
              <a:spcBef>
                <a:spcPts val="0"/>
              </a:spcBef>
              <a:buNone/>
            </a:pPr>
            <a:endParaRPr lang="en-US" baseline="0" dirty="0"/>
          </a:p>
          <a:p>
            <a:pPr lvl="0">
              <a:spcBef>
                <a:spcPts val="0"/>
              </a:spcBef>
              <a:buNone/>
            </a:pPr>
            <a:r>
              <a:rPr lang="en-US" baseline="0" dirty="0"/>
              <a:t>Note: This is played back at 200% speed</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14</a:t>
            </a:fld>
            <a:endParaRPr lang="en-US"/>
          </a:p>
        </p:txBody>
      </p:sp>
    </p:spTree>
    <p:extLst>
      <p:ext uri="{BB962C8B-B14F-4D97-AF65-F5344CB8AC3E}">
        <p14:creationId xmlns:p14="http://schemas.microsoft.com/office/powerpoint/2010/main" val="33673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In order to capture this property of sketches in our dataset, we ask multiple</a:t>
            </a:r>
            <a:r>
              <a:rPr lang="en-US" baseline="0" dirty="0"/>
              <a:t> crowd workers to sketch each photograph.</a:t>
            </a:r>
          </a:p>
          <a:p>
            <a:pPr lvl="0">
              <a:spcBef>
                <a:spcPts val="0"/>
              </a:spcBef>
              <a:buNone/>
            </a:pPr>
            <a:r>
              <a:rPr lang="en-US" baseline="0" dirty="0"/>
              <a:t>As you can see here, some workers are faster, some slower, some produce accurate reproductions while others produce more abstract, cartoony reproductions.</a:t>
            </a:r>
          </a:p>
          <a:p>
            <a:pPr lvl="0">
              <a:spcBef>
                <a:spcPts val="0"/>
              </a:spcBef>
              <a:buNone/>
            </a:pPr>
            <a:r>
              <a:rPr lang="en-US" baseline="0" dirty="0"/>
              <a:t>And, unfortunately, some produce nightmare-inducing potato-elephant mutants.</a:t>
            </a:r>
            <a:endParaRPr lang="en-US" dirty="0"/>
          </a:p>
          <a:p>
            <a:pPr lvl="0">
              <a:spcBef>
                <a:spcPts val="0"/>
              </a:spcBef>
              <a:buNone/>
            </a:pPr>
            <a:endParaRPr lang="en-US" dirty="0"/>
          </a:p>
          <a:p>
            <a:pPr lvl="0">
              <a:spcBef>
                <a:spcPts val="0"/>
              </a:spcBef>
              <a:buNone/>
            </a:pPr>
            <a:r>
              <a:rPr lang="en-US" dirty="0"/>
              <a:t>Goals:</a:t>
            </a:r>
          </a:p>
          <a:p>
            <a:pPr lvl="0">
              <a:spcBef>
                <a:spcPts val="0"/>
              </a:spcBef>
              <a:buNone/>
            </a:pPr>
            <a:r>
              <a:rPr lang="en-US" dirty="0"/>
              <a:t>-- Discuss</a:t>
            </a:r>
            <a:r>
              <a:rPr lang="en-US" baseline="0" dirty="0"/>
              <a:t> the differences in each worker’s skill, speed, and perception</a:t>
            </a:r>
            <a:endParaRPr lang="en-US" dirty="0"/>
          </a:p>
          <a:p>
            <a:pPr lvl="0">
              <a:spcBef>
                <a:spcPts val="0"/>
              </a:spcBef>
              <a:buNone/>
            </a:pPr>
            <a:r>
              <a:rPr lang="en-US" dirty="0"/>
              <a:t>-- Introduce the concept of incorrectness</a:t>
            </a:r>
            <a:endParaRPr lang="en" dirty="0"/>
          </a:p>
          <a:p>
            <a:pPr lvl="0">
              <a:spcBef>
                <a:spcPts val="0"/>
              </a:spcBef>
              <a:buNone/>
            </a:pPr>
            <a:endParaRPr lang="en" dirty="0"/>
          </a:p>
          <a:p>
            <a:pPr lvl="0">
              <a:spcBef>
                <a:spcPts val="0"/>
              </a:spcBef>
              <a:buNone/>
            </a:pPr>
            <a:r>
              <a:rPr lang="en" dirty="0"/>
              <a:t>Each crowd worker has a different skill level and different perception [memory</a:t>
            </a:r>
            <a:r>
              <a:rPr lang="en" baseline="0" dirty="0"/>
              <a:t> or recall] </a:t>
            </a:r>
            <a:r>
              <a:rPr lang="en" dirty="0"/>
              <a:t>of the photograph…</a:t>
            </a:r>
          </a:p>
          <a:p>
            <a:pPr marL="457200" lvl="0" indent="-228600">
              <a:spcBef>
                <a:spcPts val="0"/>
              </a:spcBef>
              <a:buChar char="-"/>
            </a:pPr>
            <a:r>
              <a:rPr lang="en" dirty="0"/>
              <a:t>Some are faster, some slower</a:t>
            </a:r>
          </a:p>
          <a:p>
            <a:pPr marL="457200" lvl="0" indent="-228600" rtl="0">
              <a:spcBef>
                <a:spcPts val="0"/>
              </a:spcBef>
              <a:buChar char="-"/>
            </a:pPr>
            <a:r>
              <a:rPr lang="en" dirty="0"/>
              <a:t>Some have artistic skill and/or experience</a:t>
            </a:r>
          </a:p>
          <a:p>
            <a:pPr marL="457200" lvl="0" indent="-228600" rtl="0">
              <a:spcBef>
                <a:spcPts val="0"/>
              </a:spcBef>
              <a:buChar char="-"/>
            </a:pPr>
            <a:r>
              <a:rPr lang="en" dirty="0"/>
              <a:t>Some attempt to reproduce the subject faithfully</a:t>
            </a:r>
          </a:p>
          <a:p>
            <a:pPr marL="457200" lvl="0" indent="-228600" rtl="0">
              <a:spcBef>
                <a:spcPts val="0"/>
              </a:spcBef>
              <a:buChar char="-"/>
            </a:pPr>
            <a:r>
              <a:rPr lang="en" dirty="0"/>
              <a:t>Some abstract away details and create crude/cartoony sketches</a:t>
            </a:r>
          </a:p>
          <a:p>
            <a:pPr marL="457200" lvl="0" indent="-228600" rtl="0">
              <a:spcBef>
                <a:spcPts val="0"/>
              </a:spcBef>
              <a:buChar char="-"/>
            </a:pPr>
            <a:r>
              <a:rPr lang="en" dirty="0"/>
              <a:t>Some see mutant potato creatures</a:t>
            </a:r>
          </a:p>
          <a:p>
            <a:pPr marL="457200" lvl="0" indent="-228600" rtl="0">
              <a:spcBef>
                <a:spcPts val="0"/>
              </a:spcBef>
              <a:buChar char="-"/>
            </a:pPr>
            <a:r>
              <a:rPr lang="en" dirty="0"/>
              <a:t>Some don’t quite follow the rules</a:t>
            </a:r>
          </a:p>
          <a:p>
            <a:pPr lvl="0">
              <a:spcBef>
                <a:spcPts val="0"/>
              </a:spcBef>
              <a:buNone/>
            </a:pP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15</a:t>
            </a:fld>
            <a:endParaRPr lang="en-US"/>
          </a:p>
        </p:txBody>
      </p:sp>
    </p:spTree>
    <p:extLst>
      <p:ext uri="{BB962C8B-B14F-4D97-AF65-F5344CB8AC3E}">
        <p14:creationId xmlns:p14="http://schemas.microsoft.com/office/powerpoint/2010/main" val="145188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And</a:t>
            </a:r>
            <a:r>
              <a:rPr lang="en-US" baseline="0" dirty="0"/>
              <a:t> for that reason, we must introduce a review process.</a:t>
            </a:r>
          </a:p>
          <a:p>
            <a:pPr lvl="0">
              <a:spcBef>
                <a:spcPts val="0"/>
              </a:spcBef>
              <a:buNone/>
            </a:pPr>
            <a:r>
              <a:rPr lang="en-US" baseline="0" dirty="0"/>
              <a:t>We manually review all the sketches and annotate those that are incorrect in some way.</a:t>
            </a:r>
          </a:p>
          <a:p>
            <a:pPr lvl="0">
              <a:spcBef>
                <a:spcPts val="0"/>
              </a:spcBef>
              <a:buNone/>
            </a:pPr>
            <a:r>
              <a:rPr lang="en-US" dirty="0"/>
              <a:t>We do</a:t>
            </a:r>
            <a:r>
              <a:rPr lang="en-US" baseline="0" dirty="0"/>
              <a:t> not consider sketch quality unless a sketch is so poor that it’s subject is ambiguous and/or one or more rules were not followed.</a:t>
            </a:r>
          </a:p>
          <a:p>
            <a:pPr lvl="0">
              <a:spcBef>
                <a:spcPts val="0"/>
              </a:spcBef>
              <a:buNone/>
            </a:pPr>
            <a:r>
              <a:rPr lang="en-US" baseline="0" dirty="0"/>
              <a:t>These sketches remain in the dataset with annotations; depending on the goal, some training tasks may find use for some of this data.</a:t>
            </a:r>
          </a:p>
          <a:p>
            <a:pPr lvl="0">
              <a:spcBef>
                <a:spcPts val="0"/>
              </a:spcBef>
              <a:buNone/>
            </a:pPr>
            <a:r>
              <a:rPr lang="en-US" baseline="0" dirty="0"/>
              <a:t>Still, we issue new AMT tasks and gather sketches to replace those that were deemed incorrect.</a:t>
            </a:r>
          </a:p>
          <a:p>
            <a:pPr lvl="0">
              <a:spcBef>
                <a:spcPts val="0"/>
              </a:spcBef>
              <a:buNone/>
            </a:pPr>
            <a:r>
              <a:rPr lang="en-US" baseline="0" dirty="0"/>
              <a:t>The goal is to have 5 correct sketches per photograph.</a:t>
            </a:r>
            <a:endParaRPr lang="en-US" dirty="0"/>
          </a:p>
          <a:p>
            <a:pPr lvl="0">
              <a:spcBef>
                <a:spcPts val="0"/>
              </a:spcBef>
              <a:buNone/>
            </a:pPr>
            <a:endParaRPr lang="en-US" dirty="0"/>
          </a:p>
          <a:p>
            <a:pPr lvl="0">
              <a:spcBef>
                <a:spcPts val="0"/>
              </a:spcBef>
              <a:buNone/>
            </a:pPr>
            <a:r>
              <a:rPr lang="en-US" dirty="0"/>
              <a:t>Goals:</a:t>
            </a:r>
          </a:p>
          <a:p>
            <a:pPr lvl="0">
              <a:spcBef>
                <a:spcPts val="0"/>
              </a:spcBef>
              <a:buNone/>
            </a:pPr>
            <a:r>
              <a:rPr lang="en-US" dirty="0"/>
              <a:t>-- Discuss the review and</a:t>
            </a:r>
            <a:r>
              <a:rPr lang="en-US" baseline="0" dirty="0"/>
              <a:t> “incorrectness” annotation process</a:t>
            </a:r>
            <a:endParaRPr lang="en-US" dirty="0"/>
          </a:p>
          <a:p>
            <a:pPr lvl="0">
              <a:spcBef>
                <a:spcPts val="0"/>
              </a:spcBef>
              <a:buNone/>
            </a:pPr>
            <a:r>
              <a:rPr lang="en-US" dirty="0"/>
              <a:t>-- Discuss the gathering of replacement sketches</a:t>
            </a:r>
          </a:p>
          <a:p>
            <a:pPr lvl="0">
              <a:spcBef>
                <a:spcPts val="0"/>
              </a:spcBef>
              <a:buNone/>
            </a:pPr>
            <a:endParaRPr lang="en-US" dirty="0"/>
          </a:p>
          <a:p>
            <a:pPr lvl="0">
              <a:spcBef>
                <a:spcPts val="0"/>
              </a:spcBef>
              <a:buNone/>
            </a:pPr>
            <a:r>
              <a:rPr lang="en-US" dirty="0"/>
              <a:t>Not all sketches are correct, so we manually review and annotate each sketch. Further sketches are collected to replace ‘bad’ sketches.</a:t>
            </a:r>
          </a:p>
          <a:p>
            <a:pPr lvl="0">
              <a:spcBef>
                <a:spcPts val="0"/>
              </a:spcBef>
              <a:buNone/>
            </a:pPr>
            <a:endParaRPr lang="en-US" dirty="0"/>
          </a:p>
          <a:p>
            <a:pPr lvl="0">
              <a:spcBef>
                <a:spcPts val="0"/>
              </a:spcBef>
              <a:buNone/>
            </a:pPr>
            <a:r>
              <a:rPr lang="en-US" dirty="0"/>
              <a:t>Sketches are judged based on:</a:t>
            </a:r>
          </a:p>
          <a:p>
            <a:pPr lvl="0">
              <a:spcBef>
                <a:spcPts val="0"/>
              </a:spcBef>
              <a:buNone/>
            </a:pPr>
            <a:r>
              <a:rPr lang="en-US" dirty="0"/>
              <a:t>-- Ambiguity: Is it reasonable to believe another person would correctly identify the subject of the sketch?</a:t>
            </a:r>
          </a:p>
          <a:p>
            <a:pPr lvl="0">
              <a:spcBef>
                <a:spcPts val="0"/>
              </a:spcBef>
              <a:buNone/>
            </a:pPr>
            <a:r>
              <a:rPr lang="en-US" dirty="0"/>
              <a:t>-- Pose/Perspective: Is it reasonable to believe another person would believe that this sketch was inspired by the photo?</a:t>
            </a:r>
          </a:p>
          <a:p>
            <a:pPr lvl="0">
              <a:spcBef>
                <a:spcPts val="0"/>
              </a:spcBef>
              <a:buNone/>
            </a:pPr>
            <a:r>
              <a:rPr lang="en-US" dirty="0"/>
              <a:t>-- Context (and general rules following): Did the artist include photo content that is unrelated to the subject and/or occlusions?</a:t>
            </a:r>
          </a:p>
          <a:p>
            <a:pPr lvl="0" rtl="0">
              <a:spcBef>
                <a:spcPts val="0"/>
              </a:spcBef>
              <a:buNone/>
            </a:pPr>
            <a:r>
              <a:rPr lang="en-US" dirty="0"/>
              <a:t>-- Error: For those sketches that are extra wrong...</a:t>
            </a:r>
          </a:p>
          <a:p>
            <a:pPr lvl="0">
              <a:spcBef>
                <a:spcPts val="0"/>
              </a:spcBef>
              <a:buNone/>
            </a:pPr>
            <a:endParaRPr lang="en-US" dirty="0"/>
          </a:p>
          <a:p>
            <a:pPr lvl="0">
              <a:spcBef>
                <a:spcPts val="0"/>
              </a:spcBef>
              <a:buNone/>
            </a:pPr>
            <a:r>
              <a:rPr lang="en-US" dirty="0"/>
              <a:t>Note:</a:t>
            </a:r>
            <a:r>
              <a:rPr lang="en-US" baseline="0" dirty="0"/>
              <a:t> Sketches are rarely discarded due to poor artistic skill.</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16</a:t>
            </a:fld>
            <a:endParaRPr lang="en-US"/>
          </a:p>
        </p:txBody>
      </p:sp>
    </p:spTree>
    <p:extLst>
      <p:ext uri="{BB962C8B-B14F-4D97-AF65-F5344CB8AC3E}">
        <p14:creationId xmlns:p14="http://schemas.microsoft.com/office/powerpoint/2010/main" val="2381121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Now that</a:t>
            </a:r>
            <a:r>
              <a:rPr lang="en-US" baseline="0" dirty="0"/>
              <a:t> we understand how the data was collected, I want to briefly discuss the category and photograph selection process.</a:t>
            </a:r>
          </a:p>
          <a:p>
            <a:pPr lvl="0">
              <a:spcBef>
                <a:spcPts val="0"/>
              </a:spcBef>
              <a:buNone/>
            </a:pPr>
            <a:r>
              <a:rPr lang="en-US" baseline="0" dirty="0"/>
              <a:t>A natural starting point is the 250 categories used by </a:t>
            </a:r>
            <a:r>
              <a:rPr lang="en-US" baseline="0" dirty="0" err="1"/>
              <a:t>Eitz</a:t>
            </a:r>
            <a:r>
              <a:rPr lang="en-US" baseline="0" dirty="0"/>
              <a:t> 2012.</a:t>
            </a:r>
          </a:p>
          <a:p>
            <a:pPr lvl="0">
              <a:spcBef>
                <a:spcPts val="0"/>
              </a:spcBef>
              <a:buNone/>
            </a:pPr>
            <a:r>
              <a:rPr lang="en-US" baseline="0" dirty="0"/>
              <a:t>And we turn to the ImageNet dataset for photographs.</a:t>
            </a:r>
          </a:p>
          <a:p>
            <a:pPr lvl="0">
              <a:spcBef>
                <a:spcPts val="0"/>
              </a:spcBef>
              <a:buNone/>
            </a:pPr>
            <a:r>
              <a:rPr lang="en-US" baseline="0" dirty="0"/>
              <a:t>ImageNet is very large and contains bounding box annotations in most common categories.</a:t>
            </a:r>
          </a:p>
          <a:p>
            <a:pPr lvl="0">
              <a:spcBef>
                <a:spcPts val="0"/>
              </a:spcBef>
              <a:buNone/>
            </a:pPr>
            <a:r>
              <a:rPr lang="en-US" baseline="0" dirty="0"/>
              <a:t>These bounding boxes are important to us because they allow us to exclude images with multiple object instances.</a:t>
            </a:r>
          </a:p>
          <a:p>
            <a:pPr lvl="0">
              <a:spcBef>
                <a:spcPts val="0"/>
              </a:spcBef>
              <a:buNone/>
            </a:pPr>
            <a:r>
              <a:rPr lang="en-US" baseline="0" dirty="0"/>
              <a:t>Also, the bounding boxes are important to any task that requires a strong spatial correspondence between the sketch and photo – the sketch may be rendered within the object bounds in photo space.</a:t>
            </a:r>
            <a:endParaRPr lang="en-US" dirty="0"/>
          </a:p>
          <a:p>
            <a:pPr lvl="0">
              <a:spcBef>
                <a:spcPts val="0"/>
              </a:spcBef>
              <a:buNone/>
            </a:pPr>
            <a:endParaRPr lang="en-US" dirty="0"/>
          </a:p>
          <a:p>
            <a:pPr lvl="0">
              <a:spcBef>
                <a:spcPts val="0"/>
              </a:spcBef>
              <a:buNone/>
            </a:pPr>
            <a:r>
              <a:rPr lang="en-US" dirty="0"/>
              <a:t>Goals:</a:t>
            </a:r>
          </a:p>
          <a:p>
            <a:pPr lvl="0">
              <a:spcBef>
                <a:spcPts val="0"/>
              </a:spcBef>
              <a:buNone/>
            </a:pPr>
            <a:r>
              <a:rPr lang="en-US" dirty="0"/>
              <a:t>-- Category selection is surprisingly difficult</a:t>
            </a:r>
          </a:p>
          <a:p>
            <a:pPr lvl="0">
              <a:spcBef>
                <a:spcPts val="0"/>
              </a:spcBef>
              <a:buNone/>
            </a:pPr>
            <a:r>
              <a:rPr lang="en-US" dirty="0"/>
              <a:t>-- For sketches,</a:t>
            </a:r>
            <a:r>
              <a:rPr lang="en-US" baseline="0" dirty="0"/>
              <a:t> we want to be compatible with </a:t>
            </a:r>
            <a:r>
              <a:rPr lang="en-US" baseline="0" dirty="0" err="1"/>
              <a:t>Eitz</a:t>
            </a:r>
            <a:r>
              <a:rPr lang="en-US" baseline="0" dirty="0"/>
              <a:t> 2012</a:t>
            </a:r>
          </a:p>
          <a:p>
            <a:pPr lvl="0">
              <a:spcBef>
                <a:spcPts val="0"/>
              </a:spcBef>
              <a:buNone/>
            </a:pPr>
            <a:r>
              <a:rPr lang="en-US" baseline="0" dirty="0"/>
              <a:t>-- </a:t>
            </a:r>
            <a:r>
              <a:rPr lang="en-US" baseline="0" dirty="0" err="1"/>
              <a:t>Eitz</a:t>
            </a:r>
            <a:r>
              <a:rPr lang="en-US" baseline="0" dirty="0"/>
              <a:t> used three criteria for category selection</a:t>
            </a:r>
          </a:p>
          <a:p>
            <a:pPr lvl="0">
              <a:spcBef>
                <a:spcPts val="0"/>
              </a:spcBef>
              <a:buNone/>
            </a:pPr>
            <a:r>
              <a:rPr lang="en-US" baseline="0" dirty="0"/>
              <a:t>-- For photos, we choose ImageNet due to its size and exhaustive category coverage</a:t>
            </a:r>
          </a:p>
          <a:p>
            <a:pPr lvl="0">
              <a:spcBef>
                <a:spcPts val="0"/>
              </a:spcBef>
              <a:buNone/>
            </a:pPr>
            <a:r>
              <a:rPr lang="en-US" baseline="0" dirty="0"/>
              <a:t>-- ImageNet uses image searches and a hierarchical structure</a:t>
            </a:r>
            <a:endParaRPr lang="en-US" dirty="0"/>
          </a:p>
          <a:p>
            <a:pPr lvl="0">
              <a:spcBef>
                <a:spcPts val="0"/>
              </a:spcBef>
              <a:buNone/>
            </a:pPr>
            <a:endParaRPr lang="en-US" dirty="0"/>
          </a:p>
          <a:p>
            <a:pPr lvl="0">
              <a:spcBef>
                <a:spcPts val="0"/>
              </a:spcBef>
              <a:buNone/>
            </a:pPr>
            <a:r>
              <a:rPr lang="en-US" dirty="0"/>
              <a:t>The</a:t>
            </a:r>
            <a:r>
              <a:rPr lang="en-US" baseline="0" dirty="0"/>
              <a:t> </a:t>
            </a:r>
            <a:r>
              <a:rPr lang="en-US" baseline="0" dirty="0" err="1"/>
              <a:t>Eitz</a:t>
            </a:r>
            <a:r>
              <a:rPr lang="en-US" baseline="0" dirty="0"/>
              <a:t> criteria: Covers many common object types (exhaustive), recognizable (objects that have distinctive sketch representations), and specific (limit the number of object ‘modes’ and visual variation). Because this is drawing from your imagination, mythological and fantastical categories are included. The ‘Specific’ criterion sometimes includes actions/states, such as “flying bird” Vs. “standing bird”.</a:t>
            </a:r>
          </a:p>
          <a:p>
            <a:pPr lvl="0">
              <a:spcBef>
                <a:spcPts val="0"/>
              </a:spcBef>
              <a:buNone/>
            </a:pPr>
            <a:endParaRPr lang="en-US" baseline="0" dirty="0"/>
          </a:p>
          <a:p>
            <a:pPr lvl="0">
              <a:spcBef>
                <a:spcPts val="0"/>
              </a:spcBef>
              <a:buNone/>
            </a:pPr>
            <a:r>
              <a:rPr lang="en-US" baseline="0" dirty="0"/>
              <a:t>The ImageNet criteria: Inherited from WordNet, which is a tree-like structure with ‘is-a’ relationships. For example (notional), a German Sheppard is a Working Dog, which is a Canine, which is a Mammal (etc.). Parts of wholes (e.g., eye, mouth, arm) are not typically included as categories nor are action/state </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17</a:t>
            </a:fld>
            <a:endParaRPr lang="en-US"/>
          </a:p>
        </p:txBody>
      </p:sp>
    </p:spTree>
    <p:extLst>
      <p:ext uri="{BB962C8B-B14F-4D97-AF65-F5344CB8AC3E}">
        <p14:creationId xmlns:p14="http://schemas.microsoft.com/office/powerpoint/2010/main" val="634724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For</a:t>
            </a:r>
            <a:r>
              <a:rPr lang="en-US" baseline="0" dirty="0"/>
              <a:t> t</a:t>
            </a:r>
            <a:r>
              <a:rPr lang="en-US" dirty="0"/>
              <a:t>he </a:t>
            </a:r>
            <a:r>
              <a:rPr lang="en-US" dirty="0" err="1"/>
              <a:t>Eitz</a:t>
            </a:r>
            <a:r>
              <a:rPr lang="en-US" dirty="0"/>
              <a:t> 2012 dataset, workers were prompted</a:t>
            </a:r>
            <a:r>
              <a:rPr lang="en-US" baseline="0" dirty="0"/>
              <a:t> to sketch with a category label, so they sketched from their own imaginations.</a:t>
            </a:r>
          </a:p>
          <a:p>
            <a:pPr lvl="0">
              <a:spcBef>
                <a:spcPts val="0"/>
              </a:spcBef>
              <a:buNone/>
            </a:pPr>
            <a:r>
              <a:rPr lang="en-US" baseline="0" dirty="0"/>
              <a:t>For our dataset, we are using real images – and real images can be gory (in the case of brains and skulls) or impossible (in the case of dragons and mermaids).</a:t>
            </a:r>
          </a:p>
          <a:p>
            <a:pPr lvl="0">
              <a:spcBef>
                <a:spcPts val="0"/>
              </a:spcBef>
              <a:buNone/>
            </a:pPr>
            <a:endParaRPr lang="en-US" dirty="0"/>
          </a:p>
          <a:p>
            <a:pPr lvl="0">
              <a:spcBef>
                <a:spcPts val="0"/>
              </a:spcBef>
              <a:buNone/>
            </a:pPr>
            <a:r>
              <a:rPr lang="en-US" dirty="0"/>
              <a:t>Goals:</a:t>
            </a:r>
          </a:p>
          <a:p>
            <a:pPr lvl="0">
              <a:spcBef>
                <a:spcPts val="0"/>
              </a:spcBef>
              <a:buNone/>
            </a:pPr>
            <a:r>
              <a:rPr lang="en-US" dirty="0"/>
              <a:t>-- Convey the</a:t>
            </a:r>
            <a:r>
              <a:rPr lang="en-US" baseline="0" dirty="0"/>
              <a:t> difference between drawing from your imagination and from photographs</a:t>
            </a:r>
            <a:endParaRPr lang="en-US" dirty="0"/>
          </a:p>
          <a:p>
            <a:pPr lvl="0">
              <a:spcBef>
                <a:spcPts val="0"/>
              </a:spcBef>
              <a:buNone/>
            </a:pPr>
            <a:endParaRPr lang="en-US" dirty="0"/>
          </a:p>
          <a:p>
            <a:pPr lvl="0">
              <a:spcBef>
                <a:spcPts val="0"/>
              </a:spcBef>
              <a:buNone/>
            </a:pPr>
            <a:r>
              <a:rPr lang="en-US" dirty="0"/>
              <a:t>While artists used their imagination to create the sketches in </a:t>
            </a:r>
            <a:r>
              <a:rPr lang="en-US" dirty="0" err="1"/>
              <a:t>Eitz</a:t>
            </a:r>
            <a:r>
              <a:rPr lang="en-US" dirty="0"/>
              <a:t> 2012,</a:t>
            </a:r>
            <a:r>
              <a:rPr lang="en-US" baseline="0" dirty="0"/>
              <a:t> we wish to prompt sketches with photographs.</a:t>
            </a:r>
          </a:p>
          <a:p>
            <a:pPr lvl="0">
              <a:spcBef>
                <a:spcPts val="0"/>
              </a:spcBef>
              <a:buNone/>
            </a:pPr>
            <a:endParaRPr lang="en-US" baseline="0" dirty="0"/>
          </a:p>
          <a:p>
            <a:pPr lvl="0">
              <a:spcBef>
                <a:spcPts val="0"/>
              </a:spcBef>
              <a:buNone/>
            </a:pPr>
            <a:r>
              <a:rPr lang="en-US" baseline="0" dirty="0"/>
              <a:t>We can sketch cartoony and abstract skulls and brains with ease, but the photographs are unpleasant. Likewise for body parts, like arms and ears. ImageNet was created with Internet image searches, so sometimes the content is inappropriate or disturbing.</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18</a:t>
            </a:fld>
            <a:endParaRPr lang="en-US"/>
          </a:p>
        </p:txBody>
      </p:sp>
    </p:spTree>
    <p:extLst>
      <p:ext uri="{BB962C8B-B14F-4D97-AF65-F5344CB8AC3E}">
        <p14:creationId xmlns:p14="http://schemas.microsoft.com/office/powerpoint/2010/main" val="3192023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ImageNet</a:t>
            </a:r>
            <a:r>
              <a:rPr lang="en-US" baseline="0" dirty="0"/>
              <a:t> is comprised of photos obtained via Internet searches.</a:t>
            </a:r>
          </a:p>
          <a:p>
            <a:pPr lvl="0">
              <a:spcBef>
                <a:spcPts val="0"/>
              </a:spcBef>
              <a:buNone/>
            </a:pPr>
            <a:r>
              <a:rPr lang="en-US" baseline="0" dirty="0"/>
              <a:t>There are several properties of Internet images that we had to wrestle with.</a:t>
            </a:r>
          </a:p>
          <a:p>
            <a:pPr lvl="0">
              <a:spcBef>
                <a:spcPts val="0"/>
              </a:spcBef>
              <a:buNone/>
            </a:pPr>
            <a:r>
              <a:rPr lang="en-US" baseline="0" dirty="0"/>
              <a:t>First, people don’t tend to take photos of mundane objects in mundane circumstances.</a:t>
            </a:r>
          </a:p>
          <a:p>
            <a:pPr lvl="0">
              <a:spcBef>
                <a:spcPts val="0"/>
              </a:spcBef>
              <a:buNone/>
            </a:pPr>
            <a:r>
              <a:rPr lang="en-US" baseline="0" dirty="0"/>
              <a:t>For example, most photos of refrigerators are not what you’d imagine if someone said ‘sketch me a refrigerator’.</a:t>
            </a:r>
          </a:p>
          <a:p>
            <a:pPr lvl="0">
              <a:spcBef>
                <a:spcPts val="0"/>
              </a:spcBef>
              <a:buNone/>
            </a:pPr>
            <a:r>
              <a:rPr lang="en-US" baseline="0" dirty="0"/>
              <a:t>Instead, the photos are refrigerators covered with magnets, stuffed with bear, or filled with cats.</a:t>
            </a:r>
          </a:p>
          <a:p>
            <a:pPr lvl="0">
              <a:spcBef>
                <a:spcPts val="0"/>
              </a:spcBef>
              <a:buNone/>
            </a:pPr>
            <a:r>
              <a:rPr lang="en-US" baseline="0" dirty="0"/>
              <a:t>Because of the prevalence of these types of photographs, some categories were ruled out.</a:t>
            </a:r>
            <a:endParaRPr lang="en-US" dirty="0"/>
          </a:p>
          <a:p>
            <a:pPr lvl="0">
              <a:spcBef>
                <a:spcPts val="0"/>
              </a:spcBef>
              <a:buNone/>
            </a:pPr>
            <a:endParaRPr lang="en-US" dirty="0"/>
          </a:p>
          <a:p>
            <a:pPr lvl="0">
              <a:spcBef>
                <a:spcPts val="0"/>
              </a:spcBef>
              <a:buNone/>
            </a:pPr>
            <a:r>
              <a:rPr lang="en-US" dirty="0"/>
              <a:t>Goals:</a:t>
            </a:r>
          </a:p>
          <a:p>
            <a:pPr lvl="0">
              <a:spcBef>
                <a:spcPts val="0"/>
              </a:spcBef>
              <a:buNone/>
            </a:pPr>
            <a:r>
              <a:rPr lang="en-US" dirty="0"/>
              <a:t>-- Discuss the</a:t>
            </a:r>
            <a:r>
              <a:rPr lang="en-US" baseline="0" dirty="0"/>
              <a:t> “mundane photographs are rare” phenomenon</a:t>
            </a:r>
            <a:endParaRPr lang="en-US" dirty="0"/>
          </a:p>
          <a:p>
            <a:pPr lvl="0">
              <a:spcBef>
                <a:spcPts val="0"/>
              </a:spcBef>
              <a:buNone/>
            </a:pPr>
            <a:endParaRPr lang="en-US" dirty="0"/>
          </a:p>
          <a:p>
            <a:pPr lvl="0">
              <a:spcBef>
                <a:spcPts val="0"/>
              </a:spcBef>
              <a:buNone/>
            </a:pPr>
            <a:r>
              <a:rPr lang="en-US" dirty="0"/>
              <a:t>There are several</a:t>
            </a:r>
            <a:r>
              <a:rPr lang="en-US" baseline="0" dirty="0"/>
              <a:t> challenges with ImageNet categories. For relatively mundane object categories (e.g., “refrigerator”), people tend to take unusual photographs (e.g., refrigerators loaded with beer, refrigerators covered in magnets, refrigerators with cats sitting in them, etc.). Otherwise, the images are advertisements with low quality and edits. Very few “good” examples exist in some categories.</a:t>
            </a:r>
          </a:p>
          <a:p>
            <a:pPr lvl="0">
              <a:spcBef>
                <a:spcPts val="0"/>
              </a:spcBef>
              <a:buNone/>
            </a:pP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19</a:t>
            </a:fld>
            <a:endParaRPr lang="en-US"/>
          </a:p>
        </p:txBody>
      </p:sp>
    </p:spTree>
    <p:extLst>
      <p:ext uri="{BB962C8B-B14F-4D97-AF65-F5344CB8AC3E}">
        <p14:creationId xmlns:p14="http://schemas.microsoft.com/office/powerpoint/2010/main" val="65988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With the amount</a:t>
            </a:r>
            <a:r>
              <a:rPr lang="en-US" baseline="0" dirty="0"/>
              <a:t> of images we have nowadays, trying to find the one you want can be quite tricky,</a:t>
            </a:r>
          </a:p>
          <a:p>
            <a:pPr lvl="0">
              <a:spcBef>
                <a:spcPts val="0"/>
              </a:spcBef>
              <a:buNone/>
            </a:pPr>
            <a:r>
              <a:rPr lang="en-US" baseline="0" dirty="0"/>
              <a:t> [click]</a:t>
            </a:r>
          </a:p>
          <a:p>
            <a:pPr lvl="0">
              <a:spcBef>
                <a:spcPts val="0"/>
              </a:spcBef>
              <a:buNone/>
            </a:pPr>
            <a:r>
              <a:rPr lang="en-US" baseline="0" dirty="0"/>
              <a:t> especially when you have something really </a:t>
            </a:r>
            <a:r>
              <a:rPr lang="en-US" baseline="0" dirty="0" err="1"/>
              <a:t>really</a:t>
            </a:r>
            <a:r>
              <a:rPr lang="en-US" baseline="0" dirty="0"/>
              <a:t> specific in mind [click]</a:t>
            </a:r>
          </a:p>
        </p:txBody>
      </p:sp>
    </p:spTree>
    <p:extLst>
      <p:ext uri="{BB962C8B-B14F-4D97-AF65-F5344CB8AC3E}">
        <p14:creationId xmlns:p14="http://schemas.microsoft.com/office/powerpoint/2010/main" val="3449945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Not too surprisingly, another issue</a:t>
            </a:r>
            <a:r>
              <a:rPr lang="en-US" baseline="0" dirty="0"/>
              <a:t> we ran into is inappropriate or strange content.</a:t>
            </a:r>
          </a:p>
          <a:p>
            <a:pPr lvl="0">
              <a:spcBef>
                <a:spcPts val="0"/>
              </a:spcBef>
              <a:buNone/>
            </a:pPr>
            <a:r>
              <a:rPr lang="en-US" baseline="0" dirty="0"/>
              <a:t>For example, the bicycle category contains a fair number of photographs from the nude bike race in Seattle.</a:t>
            </a:r>
          </a:p>
          <a:p>
            <a:pPr lvl="0">
              <a:spcBef>
                <a:spcPts val="0"/>
              </a:spcBef>
              <a:buNone/>
            </a:pPr>
            <a:r>
              <a:rPr lang="en-US" baseline="0" dirty="0"/>
              <a:t>So it’s becoming more evident to us that we will have to review the photographs rather than automate the selection process.</a:t>
            </a:r>
            <a:endParaRPr lang="en-US" dirty="0"/>
          </a:p>
          <a:p>
            <a:pPr lvl="0">
              <a:spcBef>
                <a:spcPts val="0"/>
              </a:spcBef>
              <a:buNone/>
            </a:pPr>
            <a:endParaRPr lang="en-US" dirty="0"/>
          </a:p>
          <a:p>
            <a:pPr lvl="0">
              <a:spcBef>
                <a:spcPts val="0"/>
              </a:spcBef>
              <a:buNone/>
            </a:pPr>
            <a:r>
              <a:rPr lang="en-US" dirty="0"/>
              <a:t>Goals:</a:t>
            </a:r>
          </a:p>
          <a:p>
            <a:pPr lvl="0">
              <a:spcBef>
                <a:spcPts val="0"/>
              </a:spcBef>
              <a:buNone/>
            </a:pPr>
            <a:r>
              <a:rPr lang="en-US" dirty="0"/>
              <a:t>-- Images gathered from Internet searches tend</a:t>
            </a:r>
            <a:r>
              <a:rPr lang="en-US" baseline="0" dirty="0"/>
              <a:t> to be unusual and/or strange</a:t>
            </a:r>
            <a:endParaRPr lang="en-US" dirty="0"/>
          </a:p>
          <a:p>
            <a:pPr lvl="0">
              <a:spcBef>
                <a:spcPts val="0"/>
              </a:spcBef>
              <a:buNone/>
            </a:pPr>
            <a:r>
              <a:rPr lang="en-US" dirty="0"/>
              <a:t>-- Inappropriate: Nude bicycle races</a:t>
            </a:r>
            <a:endParaRPr lang="en-US" baseline="0" dirty="0"/>
          </a:p>
          <a:p>
            <a:pPr lvl="0">
              <a:spcBef>
                <a:spcPts val="0"/>
              </a:spcBef>
              <a:buNone/>
            </a:pPr>
            <a:r>
              <a:rPr lang="en-US" baseline="0" dirty="0"/>
              <a:t>-- Unexpected: Odd, spandex-clad mascots</a:t>
            </a:r>
          </a:p>
          <a:p>
            <a:pPr lvl="0">
              <a:spcBef>
                <a:spcPts val="0"/>
              </a:spcBef>
              <a:buNone/>
            </a:pPr>
            <a:r>
              <a:rPr lang="en-US" baseline="0" dirty="0"/>
              <a:t>-- Unpleasant: Scary close-ups of bugs</a:t>
            </a:r>
          </a:p>
          <a:p>
            <a:pPr lvl="0">
              <a:spcBef>
                <a:spcPts val="0"/>
              </a:spcBef>
              <a:buNone/>
            </a:pPr>
            <a:r>
              <a:rPr lang="en-US" baseline="0" dirty="0"/>
              <a:t>-- We want this to be fun for the workers since the pay is not great</a:t>
            </a:r>
            <a:endParaRPr lang="en-US" dirty="0"/>
          </a:p>
          <a:p>
            <a:pPr lvl="0">
              <a:spcBef>
                <a:spcPts val="0"/>
              </a:spcBef>
              <a:buNone/>
            </a:pPr>
            <a:endParaRPr lang="en-US" dirty="0"/>
          </a:p>
          <a:p>
            <a:pPr lvl="0">
              <a:spcBef>
                <a:spcPts val="0"/>
              </a:spcBef>
              <a:buNone/>
            </a:pPr>
            <a:r>
              <a:rPr lang="en-US" dirty="0"/>
              <a:t>Anecdotes</a:t>
            </a:r>
            <a:r>
              <a:rPr lang="en-US" baseline="0" dirty="0"/>
              <a:t> on what makes photo category (and photo example) selection difficult.</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20</a:t>
            </a:fld>
            <a:endParaRPr lang="en-US"/>
          </a:p>
        </p:txBody>
      </p:sp>
    </p:spTree>
    <p:extLst>
      <p:ext uri="{BB962C8B-B14F-4D97-AF65-F5344CB8AC3E}">
        <p14:creationId xmlns:p14="http://schemas.microsoft.com/office/powerpoint/2010/main" val="3198450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Finally,</a:t>
            </a:r>
            <a:r>
              <a:rPr lang="en-US" baseline="0" dirty="0"/>
              <a:t> photographs can be very informative to us, even if they are zoomed-in patches of texture or distinctive parts of animals.</a:t>
            </a:r>
          </a:p>
          <a:p>
            <a:pPr lvl="0">
              <a:spcBef>
                <a:spcPts val="0"/>
              </a:spcBef>
              <a:buNone/>
            </a:pPr>
            <a:r>
              <a:rPr lang="en-US" baseline="0" dirty="0"/>
              <a:t>However, these photographs would be much less meaningful when interpreted as simple sketches.</a:t>
            </a:r>
          </a:p>
          <a:p>
            <a:pPr lvl="0">
              <a:spcBef>
                <a:spcPts val="0"/>
              </a:spcBef>
              <a:buNone/>
            </a:pPr>
            <a:r>
              <a:rPr lang="en-US" baseline="0" dirty="0"/>
              <a:t>We decide to review all photographs in all categories under consideration.</a:t>
            </a:r>
            <a:endParaRPr lang="en-US" dirty="0"/>
          </a:p>
          <a:p>
            <a:pPr lvl="0">
              <a:spcBef>
                <a:spcPts val="0"/>
              </a:spcBef>
              <a:buNone/>
            </a:pPr>
            <a:endParaRPr lang="en-US" dirty="0"/>
          </a:p>
          <a:p>
            <a:pPr lvl="0">
              <a:spcBef>
                <a:spcPts val="0"/>
              </a:spcBef>
              <a:buNone/>
            </a:pPr>
            <a:r>
              <a:rPr lang="en-US" dirty="0"/>
              <a:t>Goals:</a:t>
            </a:r>
          </a:p>
          <a:p>
            <a:pPr lvl="0">
              <a:spcBef>
                <a:spcPts val="0"/>
              </a:spcBef>
              <a:buNone/>
            </a:pPr>
            <a:r>
              <a:rPr lang="en-US" dirty="0"/>
              <a:t>-- Photos</a:t>
            </a:r>
            <a:r>
              <a:rPr lang="en-US" baseline="0" dirty="0"/>
              <a:t> are not always easy to draw in a meaningful way</a:t>
            </a:r>
            <a:endParaRPr lang="en-US" dirty="0"/>
          </a:p>
          <a:p>
            <a:pPr lvl="0">
              <a:spcBef>
                <a:spcPts val="0"/>
              </a:spcBef>
              <a:buNone/>
            </a:pPr>
            <a:r>
              <a:rPr lang="en-US" dirty="0"/>
              <a:t>-- Objects</a:t>
            </a:r>
            <a:r>
              <a:rPr lang="en-US" baseline="0" dirty="0"/>
              <a:t> that are also food items have multiple modes</a:t>
            </a:r>
          </a:p>
          <a:p>
            <a:pPr lvl="0">
              <a:spcBef>
                <a:spcPts val="0"/>
              </a:spcBef>
              <a:buNone/>
            </a:pPr>
            <a:r>
              <a:rPr lang="en-US" baseline="0" dirty="0"/>
              <a:t>-- Most photographs are rejected</a:t>
            </a:r>
          </a:p>
          <a:p>
            <a:pPr lvl="0">
              <a:spcBef>
                <a:spcPts val="0"/>
              </a:spcBef>
              <a:buNone/>
            </a:pPr>
            <a:endParaRPr lang="en-US" baseline="0" dirty="0"/>
          </a:p>
          <a:p>
            <a:pPr lvl="0">
              <a:spcBef>
                <a:spcPts val="0"/>
              </a:spcBef>
              <a:buNone/>
            </a:pP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21</a:t>
            </a:fld>
            <a:endParaRPr lang="en-US"/>
          </a:p>
        </p:txBody>
      </p:sp>
    </p:spTree>
    <p:extLst>
      <p:ext uri="{BB962C8B-B14F-4D97-AF65-F5344CB8AC3E}">
        <p14:creationId xmlns:p14="http://schemas.microsoft.com/office/powerpoint/2010/main" val="3071551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Script:</a:t>
            </a:r>
          </a:p>
          <a:p>
            <a:pPr lvl="0">
              <a:spcBef>
                <a:spcPts val="0"/>
              </a:spcBef>
              <a:buNone/>
            </a:pPr>
            <a:r>
              <a:rPr lang="en-US" dirty="0"/>
              <a:t>In doing so, we come up with the</a:t>
            </a:r>
            <a:r>
              <a:rPr lang="en-US" baseline="0" dirty="0"/>
              <a:t> concept of </a:t>
            </a:r>
            <a:r>
              <a:rPr lang="en-US" dirty="0"/>
              <a:t>“</a:t>
            </a:r>
            <a:r>
              <a:rPr lang="en-US" dirty="0" err="1"/>
              <a:t>sketchability</a:t>
            </a:r>
            <a:r>
              <a:rPr lang="en-US" dirty="0"/>
              <a:t>”.</a:t>
            </a:r>
          </a:p>
          <a:p>
            <a:pPr lvl="0">
              <a:spcBef>
                <a:spcPts val="0"/>
              </a:spcBef>
              <a:buNone/>
            </a:pPr>
            <a:r>
              <a:rPr lang="en-US" dirty="0"/>
              <a:t>We judge each</a:t>
            </a:r>
            <a:r>
              <a:rPr lang="en-US" baseline="0" dirty="0"/>
              <a:t> photograph based on how easily we believe an amateur artist can capture the object pose and identity.</a:t>
            </a:r>
          </a:p>
          <a:p>
            <a:pPr lvl="0">
              <a:spcBef>
                <a:spcPts val="0"/>
              </a:spcBef>
              <a:buNone/>
            </a:pPr>
            <a:r>
              <a:rPr lang="en-US" baseline="0" dirty="0"/>
              <a:t>In the diagram here on the far left are easy-to-sketch photos, while the far right shows some impossible-to-sketch photos.</a:t>
            </a:r>
            <a:endParaRPr lang="en-US" dirty="0"/>
          </a:p>
          <a:p>
            <a:pPr lvl="0">
              <a:spcBef>
                <a:spcPts val="0"/>
              </a:spcBef>
              <a:buNone/>
            </a:pPr>
            <a:endParaRPr lang="en-US" dirty="0"/>
          </a:p>
          <a:p>
            <a:pPr lvl="0">
              <a:spcBef>
                <a:spcPts val="0"/>
              </a:spcBef>
              <a:buNone/>
            </a:pPr>
            <a:r>
              <a:rPr lang="en-US" dirty="0"/>
              <a:t>Goals:</a:t>
            </a:r>
          </a:p>
          <a:p>
            <a:pPr lvl="0">
              <a:spcBef>
                <a:spcPts val="0"/>
              </a:spcBef>
              <a:buNone/>
            </a:pPr>
            <a:r>
              <a:rPr lang="en-US" dirty="0"/>
              <a:t>-- Each photo</a:t>
            </a:r>
            <a:r>
              <a:rPr lang="en-US" baseline="0" dirty="0"/>
              <a:t> was judged for “</a:t>
            </a:r>
            <a:r>
              <a:rPr lang="en-US" baseline="0" dirty="0" err="1"/>
              <a:t>sketchability</a:t>
            </a:r>
            <a:r>
              <a:rPr lang="en-US" baseline="0" dirty="0"/>
              <a:t>”</a:t>
            </a:r>
            <a:endParaRPr lang="en-US" dirty="0"/>
          </a:p>
          <a:p>
            <a:pPr lvl="0">
              <a:spcBef>
                <a:spcPts val="0"/>
              </a:spcBef>
              <a:buNone/>
            </a:pPr>
            <a:r>
              <a:rPr lang="en-US" dirty="0"/>
              <a:t>-- Each photo was judged for “quality”</a:t>
            </a:r>
          </a:p>
          <a:p>
            <a:pPr lvl="0">
              <a:spcBef>
                <a:spcPts val="0"/>
              </a:spcBef>
              <a:buNone/>
            </a:pPr>
            <a:endParaRPr lang="en-US" dirty="0"/>
          </a:p>
          <a:p>
            <a:pPr lvl="0">
              <a:spcBef>
                <a:spcPts val="0"/>
              </a:spcBef>
              <a:buNone/>
            </a:pPr>
            <a:r>
              <a:rPr lang="en-US" dirty="0"/>
              <a:t>Manually review</a:t>
            </a:r>
            <a:r>
              <a:rPr lang="en-US" baseline="0" dirty="0"/>
              <a:t> photographs for “</a:t>
            </a:r>
            <a:r>
              <a:rPr lang="en-US" baseline="0" dirty="0" err="1"/>
              <a:t>sketchability</a:t>
            </a:r>
            <a:r>
              <a:rPr lang="en-US" baseline="0" dirty="0"/>
              <a:t>”, a new criterion we apply to both photograph and category selection. Real world photographs are much messier than what we can imagine in our heads.</a:t>
            </a:r>
          </a:p>
          <a:p>
            <a:pPr lvl="0">
              <a:spcBef>
                <a:spcPts val="0"/>
              </a:spcBef>
              <a:buNone/>
            </a:pPr>
            <a:endParaRPr lang="en-US" baseline="0" dirty="0"/>
          </a:p>
          <a:p>
            <a:pPr lvl="0">
              <a:spcBef>
                <a:spcPts val="0"/>
              </a:spcBef>
              <a:buNone/>
            </a:pPr>
            <a:r>
              <a:rPr lang="en-US" baseline="0" dirty="0"/>
              <a:t>In addition, we reject photographs of poor quality and/or undesirable traits (such as photo editing effects/augmentations).</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22</a:t>
            </a:fld>
            <a:endParaRPr lang="en-US"/>
          </a:p>
        </p:txBody>
      </p:sp>
    </p:spTree>
    <p:extLst>
      <p:ext uri="{BB962C8B-B14F-4D97-AF65-F5344CB8AC3E}">
        <p14:creationId xmlns:p14="http://schemas.microsoft.com/office/powerpoint/2010/main" val="1266040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23</a:t>
            </a:fld>
            <a:endParaRPr lang="en-US"/>
          </a:p>
        </p:txBody>
      </p:sp>
    </p:spTree>
    <p:extLst>
      <p:ext uri="{BB962C8B-B14F-4D97-AF65-F5344CB8AC3E}">
        <p14:creationId xmlns:p14="http://schemas.microsoft.com/office/powerpoint/2010/main" val="2397068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Goals:</a:t>
            </a:r>
          </a:p>
          <a:p>
            <a:pPr lvl="0">
              <a:spcBef>
                <a:spcPts val="0"/>
              </a:spcBef>
              <a:buNone/>
            </a:pPr>
            <a:r>
              <a:rPr lang="en-US" dirty="0"/>
              <a:t>-- Summary</a:t>
            </a:r>
            <a:r>
              <a:rPr lang="en-US" baseline="0" dirty="0"/>
              <a:t> of</a:t>
            </a:r>
            <a:r>
              <a:rPr lang="en-US" dirty="0"/>
              <a:t> the dataset</a:t>
            </a:r>
          </a:p>
        </p:txBody>
      </p:sp>
      <p:sp>
        <p:nvSpPr>
          <p:cNvPr id="4" name="Slide Number Placeholder 3"/>
          <p:cNvSpPr>
            <a:spLocks noGrp="1"/>
          </p:cNvSpPr>
          <p:nvPr>
            <p:ph type="sldNum" sz="quarter" idx="10"/>
          </p:nvPr>
        </p:nvSpPr>
        <p:spPr/>
        <p:txBody>
          <a:bodyPr/>
          <a:lstStyle/>
          <a:p>
            <a:fld id="{B7BF637C-24F7-4871-959C-59D35F138B60}" type="slidenum">
              <a:rPr lang="en-US" smtClean="0"/>
              <a:t>24</a:t>
            </a:fld>
            <a:endParaRPr lang="en-US"/>
          </a:p>
        </p:txBody>
      </p:sp>
    </p:spTree>
    <p:extLst>
      <p:ext uri="{BB962C8B-B14F-4D97-AF65-F5344CB8AC3E}">
        <p14:creationId xmlns:p14="http://schemas.microsoft.com/office/powerpoint/2010/main" val="2656695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dirty="0"/>
              <a:t>Goals:</a:t>
            </a:r>
          </a:p>
          <a:p>
            <a:pPr lvl="0">
              <a:spcBef>
                <a:spcPts val="0"/>
              </a:spcBef>
              <a:buNone/>
            </a:pPr>
            <a:r>
              <a:rPr lang="en-US" dirty="0"/>
              <a:t>-- Summary</a:t>
            </a:r>
            <a:r>
              <a:rPr lang="en-US" baseline="0" dirty="0"/>
              <a:t> of</a:t>
            </a:r>
            <a:r>
              <a:rPr lang="en-US" dirty="0"/>
              <a:t> the dataset</a:t>
            </a:r>
          </a:p>
        </p:txBody>
      </p:sp>
      <p:sp>
        <p:nvSpPr>
          <p:cNvPr id="4" name="Slide Number Placeholder 3"/>
          <p:cNvSpPr>
            <a:spLocks noGrp="1"/>
          </p:cNvSpPr>
          <p:nvPr>
            <p:ph type="sldNum" sz="quarter" idx="10"/>
          </p:nvPr>
        </p:nvSpPr>
        <p:spPr/>
        <p:txBody>
          <a:bodyPr/>
          <a:lstStyle/>
          <a:p>
            <a:fld id="{B7BF637C-24F7-4871-959C-59D35F138B60}" type="slidenum">
              <a:rPr lang="en-US" smtClean="0"/>
              <a:t>25</a:t>
            </a:fld>
            <a:endParaRPr lang="en-US"/>
          </a:p>
        </p:txBody>
      </p:sp>
    </p:spTree>
    <p:extLst>
      <p:ext uri="{BB962C8B-B14F-4D97-AF65-F5344CB8AC3E}">
        <p14:creationId xmlns:p14="http://schemas.microsoft.com/office/powerpoint/2010/main" val="758902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a:t>
            </a:r>
            <a:r>
              <a:rPr lang="en-US" sz="1200" b="0" i="0" u="none" strike="noStrike" kern="1200" baseline="0" dirty="0" smtClean="0">
                <a:solidFill>
                  <a:schemeClr val="tx1"/>
                </a:solidFill>
                <a:effectLst/>
                <a:latin typeface="+mn-lt"/>
                <a:ea typeface="+mn-ea"/>
                <a:cs typeface="+mn-cs"/>
              </a:rPr>
              <a:t>n </a:t>
            </a:r>
            <a:r>
              <a:rPr lang="en-US" sz="1200" b="0" i="0" u="none" strike="noStrike" kern="1200" baseline="0" dirty="0">
                <a:solidFill>
                  <a:schemeClr val="tx1"/>
                </a:solidFill>
                <a:effectLst/>
                <a:latin typeface="+mn-lt"/>
                <a:ea typeface="+mn-ea"/>
                <a:cs typeface="+mn-cs"/>
              </a:rPr>
              <a:t>this part, we’ll be talking about using what we collected earlier, to train a deep network. </a:t>
            </a:r>
            <a:r>
              <a:rPr lang="en-US" sz="1200" b="0" i="0" u="none" strike="noStrike" kern="1200" baseline="0" dirty="0" smtClean="0">
                <a:solidFill>
                  <a:schemeClr val="tx1"/>
                </a:solidFill>
                <a:effectLst/>
                <a:latin typeface="+mn-lt"/>
                <a:ea typeface="+mn-ea"/>
                <a:cs typeface="+mn-cs"/>
              </a:rPr>
              <a:t>Recall </a:t>
            </a:r>
            <a:r>
              <a:rPr lang="en-US" sz="1200" b="0" i="0" u="none" strike="noStrike" kern="1200" baseline="0" dirty="0">
                <a:solidFill>
                  <a:schemeClr val="tx1"/>
                </a:solidFill>
                <a:effectLst/>
                <a:latin typeface="+mn-lt"/>
                <a:ea typeface="+mn-ea"/>
                <a:cs typeface="+mn-cs"/>
              </a:rPr>
              <a:t>that our goal is to learn the mapping functions that will map both sketch and photo into a shared embedding space that is comparable.  </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And there’s a specific type of network, that has been used to accomplish similar task. Its called Siamese network</a:t>
            </a:r>
          </a:p>
        </p:txBody>
      </p:sp>
      <p:sp>
        <p:nvSpPr>
          <p:cNvPr id="4" name="Slide Number Placeholder 3"/>
          <p:cNvSpPr>
            <a:spLocks noGrp="1"/>
          </p:cNvSpPr>
          <p:nvPr>
            <p:ph type="sldNum" sz="quarter" idx="10"/>
          </p:nvPr>
        </p:nvSpPr>
        <p:spPr/>
        <p:txBody>
          <a:bodyPr/>
          <a:lstStyle/>
          <a:p>
            <a:fld id="{B7BF637C-24F7-4871-959C-59D35F138B60}" type="slidenum">
              <a:rPr lang="en-US" smtClean="0"/>
              <a:t>26</a:t>
            </a:fld>
            <a:endParaRPr lang="en-US"/>
          </a:p>
        </p:txBody>
      </p:sp>
    </p:spTree>
    <p:extLst>
      <p:ext uri="{BB962C8B-B14F-4D97-AF65-F5344CB8AC3E}">
        <p14:creationId xmlns:p14="http://schemas.microsoft.com/office/powerpoint/2010/main" val="749347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 siamese network is a type of deep neural network, consist of two subnetworks, usually this is identical. We do that by sharing</a:t>
            </a:r>
            <a:r>
              <a:rPr lang="en-US" sz="1200" b="0" i="0" u="none" strike="noStrike" kern="1200" baseline="0" dirty="0">
                <a:solidFill>
                  <a:schemeClr val="tx1"/>
                </a:solidFill>
                <a:effectLst/>
                <a:latin typeface="+mn-lt"/>
                <a:ea typeface="+mn-ea"/>
                <a:cs typeface="+mn-cs"/>
              </a:rPr>
              <a:t> weight between networks</a:t>
            </a:r>
            <a:r>
              <a:rPr lang="en-US" sz="1200" b="0" i="0" u="none" strike="noStrike" kern="1200" dirty="0">
                <a:solidFill>
                  <a:schemeClr val="tx1"/>
                </a:solidFill>
                <a:effectLst/>
                <a:latin typeface="+mn-lt"/>
                <a:ea typeface="+mn-ea"/>
                <a:cs typeface="+mn-cs"/>
              </a:rPr>
              <a:t>, forcing the learned parameters to be the same on both side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this type of network, and also</a:t>
            </a:r>
            <a:r>
              <a:rPr lang="en-US" sz="1200" b="0" i="0" u="none" strike="noStrike" kern="1200" baseline="0" dirty="0">
                <a:solidFill>
                  <a:schemeClr val="tx1"/>
                </a:solidFill>
                <a:effectLst/>
                <a:latin typeface="+mn-lt"/>
                <a:ea typeface="+mn-ea"/>
                <a:cs typeface="+mn-cs"/>
              </a:rPr>
              <a:t> one of their variation, triplet network, has been used successfully in a lot of image matching problem.  </a:t>
            </a:r>
          </a:p>
          <a:p>
            <a:pPr rtl="0"/>
            <a:r>
              <a:rPr lang="en-US" sz="1200" b="0" i="0" u="none" strike="noStrike" kern="1200" baseline="0" dirty="0">
                <a:solidFill>
                  <a:schemeClr val="tx1"/>
                </a:solidFill>
                <a:effectLst/>
                <a:latin typeface="+mn-lt"/>
                <a:ea typeface="+mn-ea"/>
                <a:cs typeface="+mn-cs"/>
              </a:rPr>
              <a:t>[click]</a:t>
            </a:r>
          </a:p>
          <a:p>
            <a:pPr rtl="0"/>
            <a:endParaRPr lang="en-US" sz="1200" b="0" i="0" u="none" strike="noStrike" kern="1200" baseline="0" dirty="0">
              <a:solidFill>
                <a:schemeClr val="tx1"/>
              </a:solidFill>
              <a:effectLst/>
              <a:latin typeface="+mn-lt"/>
              <a:ea typeface="+mn-ea"/>
              <a:cs typeface="+mn-cs"/>
            </a:endParaRPr>
          </a:p>
          <a:p>
            <a:pPr rtl="0"/>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27</a:t>
            </a:fld>
            <a:endParaRPr lang="en-US"/>
          </a:p>
        </p:txBody>
      </p:sp>
    </p:spTree>
    <p:extLst>
      <p:ext uri="{BB962C8B-B14F-4D97-AF65-F5344CB8AC3E}">
        <p14:creationId xmlns:p14="http://schemas.microsoft.com/office/powerpoint/2010/main" val="4139675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Such as matching between face </a:t>
            </a:r>
            <a:r>
              <a:rPr lang="en-US" dirty="0"/>
              <a:t>asking whether the two face belong to the same person</a:t>
            </a:r>
          </a:p>
        </p:txBody>
      </p:sp>
      <p:sp>
        <p:nvSpPr>
          <p:cNvPr id="4" name="Slide Number Placeholder 3"/>
          <p:cNvSpPr>
            <a:spLocks noGrp="1"/>
          </p:cNvSpPr>
          <p:nvPr>
            <p:ph type="sldNum" sz="quarter" idx="10"/>
          </p:nvPr>
        </p:nvSpPr>
        <p:spPr/>
        <p:txBody>
          <a:bodyPr/>
          <a:lstStyle/>
          <a:p>
            <a:fld id="{B7BF637C-24F7-4871-959C-59D35F138B60}" type="slidenum">
              <a:rPr lang="en-US" smtClean="0"/>
              <a:t>28</a:t>
            </a:fld>
            <a:endParaRPr lang="en-US"/>
          </a:p>
        </p:txBody>
      </p:sp>
    </p:spTree>
    <p:extLst>
      <p:ext uri="{BB962C8B-B14F-4D97-AF65-F5344CB8AC3E}">
        <p14:creationId xmlns:p14="http://schemas.microsoft.com/office/powerpoint/2010/main" val="2522127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Or matching between iconic </a:t>
            </a:r>
            <a:r>
              <a:rPr lang="en-US" sz="1200" b="0" i="0" u="none" strike="noStrike" kern="1200" dirty="0">
                <a:solidFill>
                  <a:schemeClr val="tx1"/>
                </a:solidFill>
                <a:effectLst/>
                <a:latin typeface="+mn-lt"/>
                <a:ea typeface="+mn-ea"/>
                <a:cs typeface="+mn-cs"/>
              </a:rPr>
              <a:t>product image, and </a:t>
            </a:r>
            <a:r>
              <a:rPr lang="en-US" sz="1200" b="0" i="0" u="none" strike="noStrike" kern="1200" baseline="0" dirty="0">
                <a:solidFill>
                  <a:schemeClr val="tx1"/>
                </a:solidFill>
                <a:effectLst/>
                <a:latin typeface="+mn-lt"/>
                <a:ea typeface="+mn-ea"/>
                <a:cs typeface="+mn-cs"/>
              </a:rPr>
              <a:t>a cropped image of that product in a real world setting.</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29</a:t>
            </a:fld>
            <a:endParaRPr lang="en-US"/>
          </a:p>
        </p:txBody>
      </p:sp>
    </p:spTree>
    <p:extLst>
      <p:ext uri="{BB962C8B-B14F-4D97-AF65-F5344CB8AC3E}">
        <p14:creationId xmlns:p14="http://schemas.microsoft.com/office/powerpoint/2010/main" val="391119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baseline="0" dirty="0"/>
              <a:t>In that case, using text description might be </a:t>
            </a:r>
            <a:r>
              <a:rPr lang="en-US" baseline="0" dirty="0" smtClean="0"/>
              <a:t>difficult</a:t>
            </a:r>
            <a:r>
              <a:rPr lang="en-US" baseline="0" dirty="0"/>
              <a:t>. It can be hard to express desired shape, pose, and viewpoint with natural language.</a:t>
            </a:r>
          </a:p>
        </p:txBody>
      </p:sp>
    </p:spTree>
    <p:extLst>
      <p:ext uri="{BB962C8B-B14F-4D97-AF65-F5344CB8AC3E}">
        <p14:creationId xmlns:p14="http://schemas.microsoft.com/office/powerpoint/2010/main" val="549584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More related to our problem, is the concurrent work at queen </a:t>
            </a:r>
            <a:r>
              <a:rPr lang="en-US" sz="1200" b="0" i="0" u="none" strike="noStrike" kern="1200" dirty="0" err="1">
                <a:solidFill>
                  <a:schemeClr val="tx1"/>
                </a:solidFill>
                <a:effectLst/>
                <a:latin typeface="+mn-lt"/>
                <a:ea typeface="+mn-ea"/>
                <a:cs typeface="+mn-cs"/>
              </a:rPr>
              <a:t>mary</a:t>
            </a:r>
            <a:r>
              <a:rPr lang="en-US" sz="1200" b="0" i="0" u="none" strike="noStrike" kern="1200" baseline="0" dirty="0">
                <a:solidFill>
                  <a:schemeClr val="tx1"/>
                </a:solidFill>
                <a:effectLst/>
                <a:latin typeface="+mn-lt"/>
                <a:ea typeface="+mn-ea"/>
                <a:cs typeface="+mn-cs"/>
              </a:rPr>
              <a:t> university</a:t>
            </a:r>
            <a:r>
              <a:rPr lang="en-US" sz="1200" b="0" i="0" u="none" strike="noStrike" kern="1200" dirty="0">
                <a:solidFill>
                  <a:schemeClr val="tx1"/>
                </a:solidFill>
                <a:effectLst/>
                <a:latin typeface="+mn-lt"/>
                <a:ea typeface="+mn-ea"/>
                <a:cs typeface="+mn-cs"/>
              </a:rPr>
              <a:t>, sketch me that shoe, which has just been present at </a:t>
            </a:r>
            <a:r>
              <a:rPr lang="en-US" sz="1200" b="0" i="0" u="none" strike="noStrike" kern="1200" dirty="0" err="1">
                <a:solidFill>
                  <a:schemeClr val="tx1"/>
                </a:solidFill>
                <a:effectLst/>
                <a:latin typeface="+mn-lt"/>
                <a:ea typeface="+mn-ea"/>
                <a:cs typeface="+mn-cs"/>
              </a:rPr>
              <a:t>cvpr</a:t>
            </a:r>
            <a:r>
              <a:rPr lang="en-US" sz="1200" b="0" i="0" u="none" strike="noStrike" kern="1200" dirty="0">
                <a:solidFill>
                  <a:schemeClr val="tx1"/>
                </a:solidFill>
                <a:effectLst/>
                <a:latin typeface="+mn-lt"/>
                <a:ea typeface="+mn-ea"/>
                <a:cs typeface="+mn-cs"/>
              </a:rPr>
              <a:t> last month actually. They explore similar setting of matching sketch and image, but focusing more on fine grain matching within the same category.</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7BF637C-24F7-4871-959C-59D35F138B60}" type="slidenum">
              <a:rPr lang="en-US" smtClean="0"/>
              <a:t>30</a:t>
            </a:fld>
            <a:endParaRPr lang="en-US"/>
          </a:p>
        </p:txBody>
      </p:sp>
    </p:spTree>
    <p:extLst>
      <p:ext uri="{BB962C8B-B14F-4D97-AF65-F5344CB8AC3E}">
        <p14:creationId xmlns:p14="http://schemas.microsoft.com/office/powerpoint/2010/main" val="1891719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general, sharing weight in Siamese network is pretty common</a:t>
            </a:r>
            <a:r>
              <a:rPr lang="en-US" sz="1200" b="0" i="0" u="none" strike="noStrike" kern="1200" baseline="0" dirty="0">
                <a:solidFill>
                  <a:schemeClr val="tx1"/>
                </a:solidFill>
                <a:effectLst/>
                <a:latin typeface="+mn-lt"/>
                <a:ea typeface="+mn-ea"/>
                <a:cs typeface="+mn-cs"/>
              </a:rPr>
              <a:t> when the two inputs are expected to be somewhat similar, such as both being photo. Or both being sketches. or for cross domain between sketch and photo, you could also do edge detection on the photo first, so that both of the input will sort of be in the same domain. This is a pretty common approach when apply Siamese network to a cross domain input.</a:t>
            </a:r>
          </a:p>
          <a:p>
            <a:pPr rtl="0"/>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7BF637C-24F7-4871-959C-59D35F138B60}" type="slidenum">
              <a:rPr lang="en-US" smtClean="0"/>
              <a:t>31</a:t>
            </a:fld>
            <a:endParaRPr lang="en-US"/>
          </a:p>
        </p:txBody>
      </p:sp>
    </p:spTree>
    <p:extLst>
      <p:ext uri="{BB962C8B-B14F-4D97-AF65-F5344CB8AC3E}">
        <p14:creationId xmlns:p14="http://schemas.microsoft.com/office/powerpoint/2010/main" val="1215101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But in our case, since we want</a:t>
            </a:r>
            <a:r>
              <a:rPr lang="en-US" sz="1200" b="0" i="0" u="none" strike="noStrike" kern="1200" baseline="0" dirty="0">
                <a:solidFill>
                  <a:schemeClr val="tx1"/>
                </a:solidFill>
                <a:effectLst/>
                <a:latin typeface="+mn-lt"/>
                <a:ea typeface="+mn-ea"/>
                <a:cs typeface="+mn-cs"/>
              </a:rPr>
              <a:t> to compare sketch to the photo directly, i</a:t>
            </a:r>
            <a:r>
              <a:rPr lang="en-US" sz="1200" b="0" i="0" u="none" strike="noStrike" kern="1200" dirty="0">
                <a:solidFill>
                  <a:schemeClr val="tx1"/>
                </a:solidFill>
                <a:effectLst/>
                <a:latin typeface="+mn-lt"/>
                <a:ea typeface="+mn-ea"/>
                <a:cs typeface="+mn-cs"/>
              </a:rPr>
              <a:t>nstead of sharing weight parameters across the two subnetwork, what we can do is let them learn those separately.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Now,</a:t>
            </a:r>
            <a:r>
              <a:rPr lang="en-US" sz="1200" b="0" i="0" u="none" strike="noStrike" kern="1200" baseline="0" dirty="0">
                <a:solidFill>
                  <a:schemeClr val="tx1"/>
                </a:solidFill>
                <a:effectLst/>
                <a:latin typeface="+mn-lt"/>
                <a:ea typeface="+mn-ea"/>
                <a:cs typeface="+mn-cs"/>
              </a:rPr>
              <a:t> as you can imagine, without sharing weight, we have a lot more parameters to learn, so we would need a lot of data to avoid overfitting. And this is where our sketchy dataset comes in. We have a </a:t>
            </a:r>
            <a:r>
              <a:rPr lang="en-US" dirty="0"/>
              <a:t>large collection of sketch</a:t>
            </a:r>
            <a:r>
              <a:rPr lang="en-US" baseline="0" dirty="0"/>
              <a:t> and image pair that we can use for the training.</a:t>
            </a:r>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7BF637C-24F7-4871-959C-59D35F138B60}" type="slidenum">
              <a:rPr lang="en-US" smtClean="0"/>
              <a:t>32</a:t>
            </a:fld>
            <a:endParaRPr lang="en-US"/>
          </a:p>
        </p:txBody>
      </p:sp>
    </p:spTree>
    <p:extLst>
      <p:ext uri="{BB962C8B-B14F-4D97-AF65-F5344CB8AC3E}">
        <p14:creationId xmlns:p14="http://schemas.microsoft.com/office/powerpoint/2010/main" val="1780232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One thing to note is that, although our data have all those temporal information about user stoke, we didn’t make use of those fine grain timing, and simply rasterized them for the training purpose.</a:t>
            </a:r>
          </a:p>
        </p:txBody>
      </p:sp>
      <p:sp>
        <p:nvSpPr>
          <p:cNvPr id="4" name="Slide Number Placeholder 3"/>
          <p:cNvSpPr>
            <a:spLocks noGrp="1"/>
          </p:cNvSpPr>
          <p:nvPr>
            <p:ph type="sldNum" sz="quarter" idx="10"/>
          </p:nvPr>
        </p:nvSpPr>
        <p:spPr/>
        <p:txBody>
          <a:bodyPr/>
          <a:lstStyle/>
          <a:p>
            <a:fld id="{B7BF637C-24F7-4871-959C-59D35F138B60}" type="slidenum">
              <a:rPr lang="en-US" smtClean="0"/>
              <a:t>33</a:t>
            </a:fld>
            <a:endParaRPr lang="en-US"/>
          </a:p>
        </p:txBody>
      </p:sp>
    </p:spTree>
    <p:extLst>
      <p:ext uri="{BB962C8B-B14F-4D97-AF65-F5344CB8AC3E}">
        <p14:creationId xmlns:p14="http://schemas.microsoft.com/office/powerpoint/2010/main" val="3402441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a:t>
            </a:r>
            <a:r>
              <a:rPr lang="en-US" baseline="0" dirty="0"/>
              <a:t> </a:t>
            </a:r>
            <a:r>
              <a:rPr lang="en-US" dirty="0"/>
              <a:t>normalize the sketch by uniformly scale and center them. </a:t>
            </a:r>
          </a:p>
          <a:p>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34</a:t>
            </a:fld>
            <a:endParaRPr lang="en-US"/>
          </a:p>
        </p:txBody>
      </p:sp>
    </p:spTree>
    <p:extLst>
      <p:ext uri="{BB962C8B-B14F-4D97-AF65-F5344CB8AC3E}">
        <p14:creationId xmlns:p14="http://schemas.microsoft.com/office/powerpoint/2010/main" val="4041624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the network would learn to be invariance to scale and location, which is what we assume user would want when they are using sketch based image retrieval</a:t>
            </a:r>
            <a:r>
              <a:rPr lang="en-US" baseline="0" dirty="0"/>
              <a:t> system.</a:t>
            </a:r>
          </a:p>
          <a:p>
            <a:endParaRPr lang="en-US" baseline="0" dirty="0"/>
          </a:p>
          <a:p>
            <a:r>
              <a:rPr lang="en-US" baseline="0" dirty="0"/>
              <a:t>They would care more about matching pose, or viewpoint, and other attribute, rather than the exact location and scale.</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35</a:t>
            </a:fld>
            <a:endParaRPr lang="en-US"/>
          </a:p>
        </p:txBody>
      </p:sp>
    </p:spTree>
    <p:extLst>
      <p:ext uri="{BB962C8B-B14F-4D97-AF65-F5344CB8AC3E}">
        <p14:creationId xmlns:p14="http://schemas.microsoft.com/office/powerpoint/2010/main" val="1743276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our case, it works like this, when we feed our inputs, both sketch and photo, through the network [click].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we’ll get some feature representation as output.[click]</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At this point, we will have some loss function[click] that determine the relation between these two features[feet]. [click]</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From there[click] we </a:t>
            </a:r>
            <a:r>
              <a:rPr lang="en-US" sz="1200" b="0" i="0" u="none" strike="noStrike" kern="1200" dirty="0" smtClean="0">
                <a:solidFill>
                  <a:schemeClr val="tx1"/>
                </a:solidFill>
                <a:effectLst/>
                <a:latin typeface="+mn-lt"/>
                <a:ea typeface="+mn-ea"/>
                <a:cs typeface="+mn-cs"/>
              </a:rPr>
              <a:t>back propagate </a:t>
            </a:r>
            <a:r>
              <a:rPr lang="en-US" sz="1200" b="0" i="0" u="none" strike="noStrike" kern="1200" dirty="0">
                <a:solidFill>
                  <a:schemeClr val="tx1"/>
                </a:solidFill>
                <a:effectLst/>
                <a:latin typeface="+mn-lt"/>
                <a:ea typeface="+mn-ea"/>
                <a:cs typeface="+mn-cs"/>
              </a:rPr>
              <a:t>the error, and</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adjust the parameters [click] such that those error will be reduce, step by step. </a:t>
            </a:r>
            <a:r>
              <a:rPr lang="en-US" b="0" dirty="0">
                <a:effectLst/>
              </a:rPr>
              <a:t/>
            </a:r>
            <a:br>
              <a:rPr lang="en-US" b="0" dirty="0">
                <a:effectLst/>
              </a:rPr>
            </a:br>
            <a:r>
              <a:rPr lang="en-US" b="0" dirty="0">
                <a:effectLst/>
              </a:rPr>
              <a:t/>
            </a:r>
            <a:br>
              <a:rPr lang="en-US" b="0" dirty="0">
                <a:effectLst/>
              </a:rPr>
            </a:br>
            <a:r>
              <a:rPr lang="en-US" b="0" dirty="0">
                <a:effectLst/>
              </a:rPr>
              <a:t/>
            </a:r>
            <a:br>
              <a:rPr lang="en-US" b="0" dirty="0">
                <a:effectLst/>
              </a:rPr>
            </a:br>
            <a:endParaRPr lang="en-US" baseline="0" dirty="0"/>
          </a:p>
        </p:txBody>
      </p:sp>
      <p:sp>
        <p:nvSpPr>
          <p:cNvPr id="4" name="Slide Number Placeholder 3"/>
          <p:cNvSpPr>
            <a:spLocks noGrp="1"/>
          </p:cNvSpPr>
          <p:nvPr>
            <p:ph type="sldNum" sz="quarter" idx="10"/>
          </p:nvPr>
        </p:nvSpPr>
        <p:spPr/>
        <p:txBody>
          <a:bodyPr/>
          <a:lstStyle/>
          <a:p>
            <a:fld id="{B7BF637C-24F7-4871-959C-59D35F138B60}" type="slidenum">
              <a:rPr lang="en-US" smtClean="0"/>
              <a:t>36</a:t>
            </a:fld>
            <a:endParaRPr lang="en-US"/>
          </a:p>
        </p:txBody>
      </p:sp>
    </p:spTree>
    <p:extLst>
      <p:ext uri="{BB962C8B-B14F-4D97-AF65-F5344CB8AC3E}">
        <p14:creationId xmlns:p14="http://schemas.microsoft.com/office/powerpoint/2010/main" val="637088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let’s talk about the loss function</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siamese network originally it was introduce with contrastive loss. Taking either positive or negative pair. And if it’s positive, meaning the sketch and image match, then their distant need to be zero in order to avoid any penalty [click] while for negative pair, [click] it need to be larger than some margin.</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There’s also another variation of Siamese network, called triplet network. The different between these two is mainly in how we compute the loss, and in turn how we sample the training data to compute such loss. The key ideas in the ranking loss is that, we only want the distant between negative pair to be larger than positive pair, by at least some margin m. [Click]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And this allow us more control over the level of similarity. Because now the distant are relative, instead of absolute. </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So, these embedding loss are trying to pull the similar image and sketch closer, and push the </a:t>
            </a:r>
            <a:r>
              <a:rPr lang="en-US" sz="1200" b="0" i="0" u="none" strike="noStrike" kern="1200" dirty="0" smtClean="0">
                <a:solidFill>
                  <a:schemeClr val="tx1"/>
                </a:solidFill>
                <a:effectLst/>
                <a:latin typeface="+mn-lt"/>
                <a:ea typeface="+mn-ea"/>
                <a:cs typeface="+mn-cs"/>
              </a:rPr>
              <a:t>rest </a:t>
            </a:r>
            <a:r>
              <a:rPr lang="en-US" sz="1200" b="0" i="0" u="none" strike="noStrike" kern="1200" dirty="0">
                <a:solidFill>
                  <a:schemeClr val="tx1"/>
                </a:solidFill>
                <a:effectLst/>
                <a:latin typeface="+mn-lt"/>
                <a:ea typeface="+mn-ea"/>
                <a:cs typeface="+mn-cs"/>
              </a:rPr>
              <a:t>away</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 this output feature </a:t>
            </a:r>
            <a:r>
              <a:rPr lang="en-US" sz="1200" b="0" i="0" u="none" strike="noStrike" kern="1200" dirty="0" smtClean="0">
                <a:solidFill>
                  <a:schemeClr val="tx1"/>
                </a:solidFill>
                <a:effectLst/>
                <a:latin typeface="+mn-lt"/>
                <a:ea typeface="+mn-ea"/>
                <a:cs typeface="+mn-cs"/>
              </a:rPr>
              <a:t>space</a:t>
            </a:r>
            <a:endParaRPr lang="en-US" b="0" dirty="0">
              <a:effectLst/>
            </a:endParaRPr>
          </a:p>
          <a:p>
            <a:r>
              <a:rPr lang="en-US" dirty="0"/>
              <a:t/>
            </a:r>
            <a:br>
              <a:rPr lang="en-US" dirty="0"/>
            </a:br>
            <a:endParaRPr dirty="0"/>
          </a:p>
        </p:txBody>
      </p:sp>
    </p:spTree>
    <p:extLst>
      <p:ext uri="{BB962C8B-B14F-4D97-AF65-F5344CB8AC3E}">
        <p14:creationId xmlns:p14="http://schemas.microsoft.com/office/powerpoint/2010/main" val="103436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But only embedding loss might not be enough. Our space is pretty large, the data we collected has over 125 categories, so to help encourage the network to learn discriminative feature that can also differentiate between different category, we also add classification loss to both subnetwork. [click]</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loss acts as a guidance to help the network arrange this feature space in a way that correspond to how human look at similarity, since we usually consider same category to be more similar semantically.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So this will be the architecture that we’ll be using.</a:t>
            </a:r>
            <a:endParaRPr lang="en-US" baseline="0" dirty="0"/>
          </a:p>
        </p:txBody>
      </p:sp>
      <p:sp>
        <p:nvSpPr>
          <p:cNvPr id="4" name="Slide Number Placeholder 3"/>
          <p:cNvSpPr>
            <a:spLocks noGrp="1"/>
          </p:cNvSpPr>
          <p:nvPr>
            <p:ph type="sldNum" sz="quarter" idx="10"/>
          </p:nvPr>
        </p:nvSpPr>
        <p:spPr/>
        <p:txBody>
          <a:bodyPr/>
          <a:lstStyle/>
          <a:p>
            <a:fld id="{B7BF637C-24F7-4871-959C-59D35F138B60}" type="slidenum">
              <a:rPr lang="en-US" smtClean="0"/>
              <a:t>38</a:t>
            </a:fld>
            <a:endParaRPr lang="en-US"/>
          </a:p>
        </p:txBody>
      </p:sp>
    </p:spTree>
    <p:extLst>
      <p:ext uri="{BB962C8B-B14F-4D97-AF65-F5344CB8AC3E}">
        <p14:creationId xmlns:p14="http://schemas.microsoft.com/office/powerpoint/2010/main" val="3203918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for the training,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training deep network, it is quite common to</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‘steal’ what other network has learn, by copying over their learned parameters, and use that as a starting point. So we did the same, we fine tune from network that was trained using a very large ImageNet dataset. We experiment</a:t>
            </a:r>
            <a:r>
              <a:rPr lang="en-US" sz="1200" b="0" i="0" u="none" strike="noStrike" kern="1200" baseline="0" dirty="0">
                <a:solidFill>
                  <a:schemeClr val="tx1"/>
                </a:solidFill>
                <a:effectLst/>
                <a:latin typeface="+mn-lt"/>
                <a:ea typeface="+mn-ea"/>
                <a:cs typeface="+mn-cs"/>
              </a:rPr>
              <a:t> with two of the architecture</a:t>
            </a:r>
            <a:r>
              <a:rPr lang="en-US" sz="1200" b="0" i="0" u="none" strike="noStrike" kern="1200" dirty="0">
                <a:solidFill>
                  <a:schemeClr val="tx1"/>
                </a:solidFill>
                <a:effectLst/>
                <a:latin typeface="+mn-lt"/>
                <a:ea typeface="+mn-ea"/>
                <a:cs typeface="+mn-cs"/>
              </a:rPr>
              <a:t>, the widely used </a:t>
            </a:r>
            <a:r>
              <a:rPr lang="en-US" sz="1200" b="0" i="0" u="none" strike="noStrike" kern="1200" dirty="0" err="1">
                <a:solidFill>
                  <a:schemeClr val="tx1"/>
                </a:solidFill>
                <a:effectLst/>
                <a:latin typeface="+mn-lt"/>
                <a:ea typeface="+mn-ea"/>
                <a:cs typeface="+mn-cs"/>
              </a:rPr>
              <a:t>AlexNet</a:t>
            </a:r>
            <a:r>
              <a:rPr lang="en-US" sz="1200" b="0" i="0" u="none" strike="noStrike" kern="1200" dirty="0">
                <a:solidFill>
                  <a:schemeClr val="tx1"/>
                </a:solidFill>
                <a:effectLst/>
                <a:latin typeface="+mn-lt"/>
                <a:ea typeface="+mn-ea"/>
                <a:cs typeface="+mn-cs"/>
              </a:rPr>
              <a:t> model, and</a:t>
            </a:r>
            <a:r>
              <a:rPr lang="en-US" sz="1200" b="0" i="0" u="none" strike="noStrike" kern="1200" baseline="0" dirty="0">
                <a:solidFill>
                  <a:schemeClr val="tx1"/>
                </a:solidFill>
                <a:effectLst/>
                <a:latin typeface="+mn-lt"/>
                <a:ea typeface="+mn-ea"/>
                <a:cs typeface="+mn-cs"/>
              </a:rPr>
              <a:t> a much deeper </a:t>
            </a:r>
            <a:r>
              <a:rPr lang="en-US" sz="1200" b="0" i="0" u="none" strike="noStrike" kern="1200" baseline="0" dirty="0" err="1">
                <a:solidFill>
                  <a:schemeClr val="tx1"/>
                </a:solidFill>
                <a:effectLst/>
                <a:latin typeface="+mn-lt"/>
                <a:ea typeface="+mn-ea"/>
                <a:cs typeface="+mn-cs"/>
              </a:rPr>
              <a:t>googlenet</a:t>
            </a:r>
            <a:r>
              <a:rPr lang="en-US" sz="1200" b="0" i="0" u="none" strike="noStrike" kern="1200" baseline="0" dirty="0">
                <a:solidFill>
                  <a:schemeClr val="tx1"/>
                </a:solidFill>
                <a:effectLst/>
                <a:latin typeface="+mn-lt"/>
                <a:ea typeface="+mn-ea"/>
                <a:cs typeface="+mn-cs"/>
              </a:rPr>
              <a:t> model.</a:t>
            </a:r>
            <a:endParaRPr lang="en-US" baseline="0" dirty="0"/>
          </a:p>
        </p:txBody>
      </p:sp>
      <p:sp>
        <p:nvSpPr>
          <p:cNvPr id="4" name="Slide Number Placeholder 3"/>
          <p:cNvSpPr>
            <a:spLocks noGrp="1"/>
          </p:cNvSpPr>
          <p:nvPr>
            <p:ph type="sldNum" sz="quarter" idx="10"/>
          </p:nvPr>
        </p:nvSpPr>
        <p:spPr/>
        <p:txBody>
          <a:bodyPr/>
          <a:lstStyle/>
          <a:p>
            <a:fld id="{B7BF637C-24F7-4871-959C-59D35F138B60}" type="slidenum">
              <a:rPr lang="en-US" smtClean="0"/>
              <a:t>39</a:t>
            </a:fld>
            <a:endParaRPr lang="en-US"/>
          </a:p>
        </p:txBody>
      </p:sp>
    </p:spTree>
    <p:extLst>
      <p:ext uri="{BB962C8B-B14F-4D97-AF65-F5344CB8AC3E}">
        <p14:creationId xmlns:p14="http://schemas.microsoft.com/office/powerpoint/2010/main" val="199327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So</a:t>
            </a:r>
            <a:r>
              <a:rPr lang="en-US" sz="1200" b="0" i="0" u="none" strike="noStrike" kern="1200" baseline="0" dirty="0">
                <a:solidFill>
                  <a:schemeClr val="tx1"/>
                </a:solidFill>
                <a:effectLst/>
                <a:latin typeface="+mn-lt"/>
                <a:ea typeface="+mn-ea"/>
                <a:cs typeface="+mn-cs"/>
              </a:rPr>
              <a:t> i</a:t>
            </a:r>
            <a:r>
              <a:rPr lang="en-US" sz="1200" b="0" i="0" u="none" strike="noStrike" kern="1200" dirty="0">
                <a:solidFill>
                  <a:schemeClr val="tx1"/>
                </a:solidFill>
                <a:effectLst/>
                <a:latin typeface="+mn-lt"/>
                <a:ea typeface="+mn-ea"/>
                <a:cs typeface="+mn-cs"/>
              </a:rPr>
              <a:t>nstead</a:t>
            </a:r>
            <a:r>
              <a:rPr lang="en-US" sz="1200" b="0" i="0" u="none" strike="noStrike" kern="1200" baseline="0" dirty="0">
                <a:solidFill>
                  <a:schemeClr val="tx1"/>
                </a:solidFill>
                <a:effectLst/>
                <a:latin typeface="+mn-lt"/>
                <a:ea typeface="+mn-ea"/>
                <a:cs typeface="+mn-cs"/>
              </a:rPr>
              <a:t> of using text, a more intuitive approach is to use sketch to describe the image you’re looking for.</a:t>
            </a:r>
          </a:p>
          <a:p>
            <a:pPr lvl="0">
              <a:spcBef>
                <a:spcPts val="0"/>
              </a:spcBef>
              <a:buNone/>
            </a:pPr>
            <a:endParaRPr lang="en-US" sz="1200" b="0" i="0" u="none" strike="noStrike" kern="1200" baseline="0" dirty="0">
              <a:solidFill>
                <a:schemeClr val="tx1"/>
              </a:solidFill>
              <a:effectLst/>
              <a:latin typeface="+mn-lt"/>
              <a:ea typeface="+mn-ea"/>
              <a:cs typeface="+mn-cs"/>
            </a:endParaRPr>
          </a:p>
          <a:p>
            <a:pPr lvl="0">
              <a:spcBef>
                <a:spcPts val="0"/>
              </a:spcBef>
              <a:buNone/>
            </a:pPr>
            <a:r>
              <a:rPr lang="en-US" sz="1200" b="0" i="0" u="none" strike="noStrike" kern="1200" baseline="0" dirty="0">
                <a:solidFill>
                  <a:schemeClr val="tx1"/>
                </a:solidFill>
                <a:effectLst/>
                <a:latin typeface="+mn-lt"/>
                <a:ea typeface="+mn-ea"/>
                <a:cs typeface="+mn-cs"/>
              </a:rPr>
              <a:t>The goal here is to retrieve the most similar image, not to the sketch, but to some mental image that prompted the sketch. And in order to decipher what type of image people have in mind when they were sketching, we really have to understand how humans sketch objects in the first place. </a:t>
            </a:r>
          </a:p>
          <a:p>
            <a:pPr lvl="0">
              <a:spcBef>
                <a:spcPts val="0"/>
              </a:spcBef>
              <a:buNone/>
            </a:pPr>
            <a:endParaRPr lang="en-US" sz="1200" b="0" i="0" u="none" strike="noStrike" kern="1200" baseline="0" dirty="0">
              <a:solidFill>
                <a:schemeClr val="tx1"/>
              </a:solidFill>
              <a:effectLst/>
              <a:latin typeface="+mn-lt"/>
              <a:ea typeface="+mn-ea"/>
              <a:cs typeface="+mn-cs"/>
            </a:endParaRPr>
          </a:p>
        </p:txBody>
      </p:sp>
    </p:spTree>
    <p:extLst>
      <p:ext uri="{BB962C8B-B14F-4D97-AF65-F5344CB8AC3E}">
        <p14:creationId xmlns:p14="http://schemas.microsoft.com/office/powerpoint/2010/main" val="1616259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we start with this pre-train</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imagenet</a:t>
            </a:r>
            <a:r>
              <a:rPr lang="en-US" sz="1200" b="0" i="0" u="none" strike="noStrike" kern="1200" baseline="0" dirty="0">
                <a:solidFill>
                  <a:schemeClr val="tx1"/>
                </a:solidFill>
                <a:effectLst/>
                <a:latin typeface="+mn-lt"/>
                <a:ea typeface="+mn-ea"/>
                <a:cs typeface="+mn-cs"/>
              </a:rPr>
              <a:t> network. </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And for the sketch branch, we also further fine tune the sketch network, by continue the training using a the sketch dataset from </a:t>
            </a:r>
            <a:r>
              <a:rPr lang="en-US" sz="1200" b="0" i="0" u="none" strike="noStrike" kern="1200" dirty="0" err="1">
                <a:solidFill>
                  <a:schemeClr val="tx1"/>
                </a:solidFill>
                <a:effectLst/>
                <a:latin typeface="+mn-lt"/>
                <a:ea typeface="+mn-ea"/>
                <a:cs typeface="+mn-cs"/>
              </a:rPr>
              <a:t>eitz</a:t>
            </a:r>
            <a:r>
              <a:rPr lang="en-US" sz="1200" b="0" i="0" u="none" strike="noStrike" kern="1200" dirty="0">
                <a:solidFill>
                  <a:schemeClr val="tx1"/>
                </a:solidFill>
                <a:effectLst/>
                <a:latin typeface="+mn-lt"/>
                <a:ea typeface="+mn-ea"/>
                <a:cs typeface="+mn-cs"/>
              </a:rPr>
              <a:t> et al.</a:t>
            </a:r>
          </a:p>
          <a:p>
            <a:pPr rtl="0"/>
            <a:r>
              <a:rPr lang="en-US" sz="1200" b="0" i="0" u="none" strike="noStrike" kern="1200" dirty="0">
                <a:solidFill>
                  <a:schemeClr val="tx1"/>
                </a:solidFill>
                <a:effectLst/>
                <a:latin typeface="+mn-lt"/>
                <a:ea typeface="+mn-ea"/>
                <a:cs typeface="+mn-cs"/>
              </a:rPr>
              <a:t>After that, we train with our sketchy dataset, first for classification task, then we</a:t>
            </a:r>
            <a:r>
              <a:rPr lang="en-US" sz="1200" b="0" i="0" u="none" strike="noStrike" kern="1200" baseline="0" dirty="0">
                <a:solidFill>
                  <a:schemeClr val="tx1"/>
                </a:solidFill>
                <a:effectLst/>
                <a:latin typeface="+mn-lt"/>
                <a:ea typeface="+mn-ea"/>
                <a:cs typeface="+mn-cs"/>
              </a:rPr>
              <a:t> add the embedding loss</a:t>
            </a:r>
            <a:endParaRPr lang="en-US" baseline="0" dirty="0"/>
          </a:p>
        </p:txBody>
      </p:sp>
      <p:sp>
        <p:nvSpPr>
          <p:cNvPr id="4" name="Slide Number Placeholder 3"/>
          <p:cNvSpPr>
            <a:spLocks noGrp="1"/>
          </p:cNvSpPr>
          <p:nvPr>
            <p:ph type="sldNum" sz="quarter" idx="10"/>
          </p:nvPr>
        </p:nvSpPr>
        <p:spPr/>
        <p:txBody>
          <a:bodyPr/>
          <a:lstStyle/>
          <a:p>
            <a:fld id="{B7BF637C-24F7-4871-959C-59D35F138B60}" type="slidenum">
              <a:rPr lang="en-US" smtClean="0"/>
              <a:t>40</a:t>
            </a:fld>
            <a:endParaRPr lang="en-US"/>
          </a:p>
        </p:txBody>
      </p:sp>
    </p:spTree>
    <p:extLst>
      <p:ext uri="{BB962C8B-B14F-4D97-AF65-F5344CB8AC3E}">
        <p14:creationId xmlns:p14="http://schemas.microsoft.com/office/powerpoint/2010/main" val="1951545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the end, semantically similar object will hopefully</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be placed closer together in this feature space. And here we apply TSNE visualization technique to project our feature representation of both sketch and photo into 2 dimension. So what you see here is not the exact distant, this is for visualization purpose. Still, we can see that it’s recognize different pose in both sketch and photo, [click] </a:t>
            </a:r>
            <a:endParaRPr lang="en-US" b="0" dirty="0">
              <a:effectLst/>
            </a:endParaRPr>
          </a:p>
          <a:p>
            <a:pPr rtl="0"/>
            <a:r>
              <a:rPr lang="en-US" sz="1200" b="0" i="0" u="none" strike="noStrike" kern="1200" dirty="0">
                <a:solidFill>
                  <a:schemeClr val="tx1"/>
                </a:solidFill>
                <a:effectLst/>
                <a:latin typeface="+mn-lt"/>
                <a:ea typeface="+mn-ea"/>
                <a:cs typeface="+mn-cs"/>
              </a:rPr>
              <a:t>like facing right,</a:t>
            </a:r>
            <a:endParaRPr lang="en-US" b="0" dirty="0">
              <a:effectLst/>
            </a:endParaRPr>
          </a:p>
          <a:p>
            <a:pPr rtl="0"/>
            <a:r>
              <a:rPr lang="en-US" sz="1200" b="0" i="0" u="none" strike="noStrike" kern="1200" dirty="0">
                <a:solidFill>
                  <a:schemeClr val="tx1"/>
                </a:solidFill>
                <a:effectLst/>
                <a:latin typeface="+mn-lt"/>
                <a:ea typeface="+mn-ea"/>
                <a:cs typeface="+mn-cs"/>
              </a:rPr>
              <a:t>[click] facing left, and </a:t>
            </a:r>
            <a:endParaRPr lang="en-US" b="0" dirty="0">
              <a:effectLst/>
            </a:endParaRPr>
          </a:p>
          <a:p>
            <a:pPr rtl="0"/>
            <a:r>
              <a:rPr lang="en-US" sz="1200" b="0" i="0" u="none" strike="noStrike" kern="1200" dirty="0">
                <a:solidFill>
                  <a:schemeClr val="tx1"/>
                </a:solidFill>
                <a:effectLst/>
                <a:latin typeface="+mn-lt"/>
                <a:ea typeface="+mn-ea"/>
                <a:cs typeface="+mn-cs"/>
              </a:rPr>
              <a:t>[click] there’re frontal view</a:t>
            </a:r>
            <a:endParaRPr lang="en-US" b="0" dirty="0">
              <a:effectLst/>
            </a:endParaRPr>
          </a:p>
          <a:p>
            <a:r>
              <a:rPr lang="en-US" dirty="0"/>
              <a:t/>
            </a:r>
            <a:br>
              <a:rPr lang="en-US" dirty="0"/>
            </a:br>
            <a:endParaRPr lang="en-US" baseline="0" dirty="0"/>
          </a:p>
        </p:txBody>
      </p:sp>
      <p:sp>
        <p:nvSpPr>
          <p:cNvPr id="4" name="Slide Number Placeholder 3"/>
          <p:cNvSpPr>
            <a:spLocks noGrp="1"/>
          </p:cNvSpPr>
          <p:nvPr>
            <p:ph type="sldNum" sz="quarter" idx="10"/>
          </p:nvPr>
        </p:nvSpPr>
        <p:spPr/>
        <p:txBody>
          <a:bodyPr/>
          <a:lstStyle/>
          <a:p>
            <a:fld id="{B7BF637C-24F7-4871-959C-59D35F138B60}" type="slidenum">
              <a:rPr lang="en-US" smtClean="0"/>
              <a:t>41</a:t>
            </a:fld>
            <a:endParaRPr lang="en-US"/>
          </a:p>
        </p:txBody>
      </p:sp>
    </p:spTree>
    <p:extLst>
      <p:ext uri="{BB962C8B-B14F-4D97-AF65-F5344CB8AC3E}">
        <p14:creationId xmlns:p14="http://schemas.microsoft.com/office/powerpoint/2010/main" val="3682727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Now that was for only one category, we can also plot the TSNE visualization of all the category, and we can zoom in on some part. [click] Here you can see that some semantically similar category, are mixing together in this feature space. Like horse and giraffe got place closer here, even</a:t>
            </a:r>
            <a:r>
              <a:rPr lang="en-US" sz="1200" b="0" i="0" u="none" strike="noStrike" kern="1200" baseline="0" dirty="0">
                <a:solidFill>
                  <a:schemeClr val="tx1"/>
                </a:solidFill>
                <a:effectLst/>
                <a:latin typeface="+mn-lt"/>
                <a:ea typeface="+mn-ea"/>
                <a:cs typeface="+mn-cs"/>
              </a:rPr>
              <a:t> though we didn’t explicitly have that sort of information in the training data. The network learn the relation them self.</a:t>
            </a:r>
            <a:endParaRPr lang="en-US" b="0" dirty="0">
              <a:effectLst/>
            </a:endParaRPr>
          </a:p>
          <a:p>
            <a:r>
              <a:rPr lang="en-US" dirty="0"/>
              <a:t/>
            </a:r>
            <a:br>
              <a:rPr lang="en-US" dirty="0"/>
            </a:br>
            <a:endParaRPr lang="en" dirty="0"/>
          </a:p>
        </p:txBody>
      </p:sp>
    </p:spTree>
    <p:extLst>
      <p:ext uri="{BB962C8B-B14F-4D97-AF65-F5344CB8AC3E}">
        <p14:creationId xmlns:p14="http://schemas.microsoft.com/office/powerpoint/2010/main" val="95481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Or on</a:t>
            </a:r>
            <a:r>
              <a:rPr lang="en-US" sz="1200" b="0" i="0" u="none" strike="noStrike" kern="1200" baseline="0" dirty="0">
                <a:solidFill>
                  <a:schemeClr val="tx1"/>
                </a:solidFill>
                <a:effectLst/>
                <a:latin typeface="+mn-lt"/>
                <a:ea typeface="+mn-ea"/>
                <a:cs typeface="+mn-cs"/>
              </a:rPr>
              <a:t> the other corner we would have some sort of instrument, that looks visually </a:t>
            </a:r>
            <a:r>
              <a:rPr lang="en-US" sz="1200" b="0" i="0" u="none" strike="noStrike" kern="1200" baseline="0" dirty="0" smtClean="0">
                <a:solidFill>
                  <a:schemeClr val="tx1"/>
                </a:solidFill>
                <a:effectLst/>
                <a:latin typeface="+mn-lt"/>
                <a:ea typeface="+mn-ea"/>
                <a:cs typeface="+mn-cs"/>
              </a:rPr>
              <a:t>similar.</a:t>
            </a:r>
            <a:r>
              <a:rPr lang="en-US" dirty="0"/>
              <a:t/>
            </a:r>
            <a:br>
              <a:rPr lang="en-US" dirty="0"/>
            </a:br>
            <a:endParaRPr lang="en" dirty="0"/>
          </a:p>
        </p:txBody>
      </p:sp>
    </p:spTree>
    <p:extLst>
      <p:ext uri="{BB962C8B-B14F-4D97-AF65-F5344CB8AC3E}">
        <p14:creationId xmlns:p14="http://schemas.microsoft.com/office/powerpoint/2010/main" val="2665049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then</a:t>
            </a:r>
            <a:r>
              <a:rPr lang="en-US" sz="1200" b="0" i="0" u="none" strike="noStrike" kern="1200" dirty="0">
                <a:solidFill>
                  <a:schemeClr val="tx1"/>
                </a:solidFill>
                <a:effectLst/>
                <a:latin typeface="+mn-lt"/>
                <a:ea typeface="+mn-ea"/>
                <a:cs typeface="+mn-cs"/>
              </a:rPr>
              <a:t> how do we do sketch based image retrieval?</a:t>
            </a:r>
            <a:endParaRPr lang="en-US" b="0" dirty="0">
              <a:effectLst/>
            </a:endParaRPr>
          </a:p>
          <a:p>
            <a:r>
              <a:rPr lang="en-US" sz="1200" b="0" i="0" u="none" strike="noStrike" kern="1200" dirty="0">
                <a:solidFill>
                  <a:schemeClr val="tx1"/>
                </a:solidFill>
                <a:effectLst/>
                <a:latin typeface="+mn-lt"/>
                <a:ea typeface="+mn-ea"/>
                <a:cs typeface="+mn-cs"/>
              </a:rPr>
              <a:t>Now,</a:t>
            </a:r>
            <a:r>
              <a:rPr lang="en-US" sz="1200" b="0" i="0" u="none" strike="noStrike" kern="1200" baseline="0" dirty="0">
                <a:solidFill>
                  <a:schemeClr val="tx1"/>
                </a:solidFill>
                <a:effectLst/>
                <a:latin typeface="+mn-lt"/>
                <a:ea typeface="+mn-ea"/>
                <a:cs typeface="+mn-cs"/>
              </a:rPr>
              <a:t> t</a:t>
            </a:r>
            <a:r>
              <a:rPr lang="en-US" sz="1200" b="0" i="0" u="none" strike="noStrike" kern="1200" dirty="0">
                <a:solidFill>
                  <a:schemeClr val="tx1"/>
                </a:solidFill>
                <a:effectLst/>
                <a:latin typeface="+mn-lt"/>
                <a:ea typeface="+mn-ea"/>
                <a:cs typeface="+mn-cs"/>
              </a:rPr>
              <a:t>he cool thing is that, after we finish training the network, we can just use each network separately. So we can first [click] extract feature for image, and you don’t have to do that again as long as your images stay the same.</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44</a:t>
            </a:fld>
            <a:endParaRPr lang="en-US"/>
          </a:p>
        </p:txBody>
      </p:sp>
    </p:spTree>
    <p:extLst>
      <p:ext uri="{BB962C8B-B14F-4D97-AF65-F5344CB8AC3E}">
        <p14:creationId xmlns:p14="http://schemas.microsoft.com/office/powerpoint/2010/main" val="2435527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And then when we get new sketch input, we can use sketch network to extract feature. Then we can simply use Euclidean distant and find the nearest image. </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45</a:t>
            </a:fld>
            <a:endParaRPr lang="en-US"/>
          </a:p>
        </p:txBody>
      </p:sp>
    </p:spTree>
    <p:extLst>
      <p:ext uri="{BB962C8B-B14F-4D97-AF65-F5344CB8AC3E}">
        <p14:creationId xmlns:p14="http://schemas.microsoft.com/office/powerpoint/2010/main" val="4235078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But How do we evaluate though? It</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can be quite ambiguous and subjective which one is better.</a:t>
            </a:r>
            <a:endParaRPr lang="en-US" b="0" dirty="0">
              <a:effectLst/>
            </a:endParaRPr>
          </a:p>
          <a:p>
            <a:pPr rtl="0"/>
            <a:r>
              <a:rPr lang="en-US" sz="1200" b="0" i="0" u="none" strike="noStrike" kern="1200" dirty="0">
                <a:solidFill>
                  <a:schemeClr val="tx1"/>
                </a:solidFill>
                <a:effectLst/>
                <a:latin typeface="+mn-lt"/>
                <a:ea typeface="+mn-ea"/>
                <a:cs typeface="+mn-cs"/>
              </a:rPr>
              <a:t>But in our sketchy dataset, we know that there exist some image that prompt the sketch, so we know for sure that there’s exist a match. [click]</a:t>
            </a:r>
            <a:endParaRPr lang="en-US" b="0" dirty="0">
              <a:effectLst/>
            </a:endParaRPr>
          </a:p>
          <a:p>
            <a:pPr rtl="0"/>
            <a:r>
              <a:rPr lang="en-US" sz="1200" b="0" i="0" u="none" strike="noStrike" kern="1200" dirty="0">
                <a:solidFill>
                  <a:schemeClr val="tx1"/>
                </a:solidFill>
                <a:effectLst/>
                <a:latin typeface="+mn-lt"/>
                <a:ea typeface="+mn-ea"/>
                <a:cs typeface="+mn-cs"/>
              </a:rPr>
              <a:t>So what we can do is to evaluate their ability to retrieve that target image by measuring recall value. But since we only have 1 target image, it will be either 1 or 0, true of false.  For whether the network can retrieve the target image with in k results. We can measure this for any value of k,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7BF637C-24F7-4871-959C-59D35F138B60}" type="slidenum">
              <a:rPr lang="en-US" smtClean="0"/>
              <a:t>46</a:t>
            </a:fld>
            <a:endParaRPr lang="en-US"/>
          </a:p>
        </p:txBody>
      </p:sp>
    </p:spTree>
    <p:extLst>
      <p:ext uri="{BB962C8B-B14F-4D97-AF65-F5344CB8AC3E}">
        <p14:creationId xmlns:p14="http://schemas.microsoft.com/office/powerpoint/2010/main" val="608952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a:t>
            </a:r>
            <a:r>
              <a:rPr lang="en-US" sz="1200" b="0" i="0" u="none" strike="noStrike" kern="1200" baseline="0" dirty="0">
                <a:solidFill>
                  <a:schemeClr val="tx1"/>
                </a:solidFill>
                <a:effectLst/>
                <a:latin typeface="+mn-lt"/>
                <a:ea typeface="+mn-ea"/>
                <a:cs typeface="+mn-cs"/>
              </a:rPr>
              <a:t> example if k=5, every one of these results would be corrected, and be 1.</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47</a:t>
            </a:fld>
            <a:endParaRPr lang="en-US"/>
          </a:p>
        </p:txBody>
      </p:sp>
    </p:spTree>
    <p:extLst>
      <p:ext uri="{BB962C8B-B14F-4D97-AF65-F5344CB8AC3E}">
        <p14:creationId xmlns:p14="http://schemas.microsoft.com/office/powerpoint/2010/main" val="1713864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but the more interesting is when k=1. That correspond to the first retrieval results, so we are asking if the first result is the right one. And that would mean only the second row has recall would be correct and have value</a:t>
            </a:r>
            <a:r>
              <a:rPr lang="en-US" sz="1200" b="0" i="0" u="none" strike="noStrike" kern="1200" baseline="0" dirty="0">
                <a:solidFill>
                  <a:schemeClr val="tx1"/>
                </a:solidFill>
                <a:effectLst/>
                <a:latin typeface="+mn-lt"/>
                <a:ea typeface="+mn-ea"/>
                <a:cs typeface="+mn-cs"/>
              </a:rPr>
              <a:t> of 1, while the rest are 0. So for this tiny </a:t>
            </a:r>
            <a:r>
              <a:rPr lang="en-US" sz="1200" b="0" i="0" u="none" strike="noStrike" kern="1200" baseline="0" dirty="0" err="1">
                <a:solidFill>
                  <a:schemeClr val="tx1"/>
                </a:solidFill>
                <a:effectLst/>
                <a:latin typeface="+mn-lt"/>
                <a:ea typeface="+mn-ea"/>
                <a:cs typeface="+mn-cs"/>
              </a:rPr>
              <a:t>testset</a:t>
            </a:r>
            <a:r>
              <a:rPr lang="en-US" sz="1200" b="0" i="0" u="none" strike="noStrike" kern="1200" baseline="0" dirty="0">
                <a:solidFill>
                  <a:schemeClr val="tx1"/>
                </a:solidFill>
                <a:effectLst/>
                <a:latin typeface="+mn-lt"/>
                <a:ea typeface="+mn-ea"/>
                <a:cs typeface="+mn-cs"/>
              </a:rPr>
              <a:t> example, the total recall would be one third if we average over it.</a:t>
            </a:r>
          </a:p>
          <a:p>
            <a:pPr rtl="0"/>
            <a:endParaRPr lang="en-US" sz="1200" b="0" i="0" u="none" strike="noStrike"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a:t>
            </a:r>
            <a:r>
              <a:rPr lang="en-US" sz="1200" b="0" i="0" u="none" strike="noStrike" kern="1200" baseline="0" dirty="0">
                <a:solidFill>
                  <a:schemeClr val="tx1"/>
                </a:solidFill>
                <a:effectLst/>
                <a:latin typeface="+mn-lt"/>
                <a:ea typeface="+mn-ea"/>
                <a:cs typeface="+mn-cs"/>
              </a:rPr>
              <a:t> w</a:t>
            </a:r>
            <a:r>
              <a:rPr lang="en-US" sz="1200" b="0" i="0" u="none" strike="noStrike" kern="1200" dirty="0">
                <a:solidFill>
                  <a:schemeClr val="tx1"/>
                </a:solidFill>
                <a:effectLst/>
                <a:latin typeface="+mn-lt"/>
                <a:ea typeface="+mn-ea"/>
                <a:cs typeface="+mn-cs"/>
              </a:rPr>
              <a:t>e withheld 10% of our data for just for the testing, and we can just averaging over all of them and</a:t>
            </a:r>
            <a:r>
              <a:rPr lang="en-US" sz="1200" b="0" i="0" u="none" strike="noStrike" kern="1200" baseline="0" dirty="0">
                <a:solidFill>
                  <a:schemeClr val="tx1"/>
                </a:solidFill>
                <a:effectLst/>
                <a:latin typeface="+mn-lt"/>
                <a:ea typeface="+mn-ea"/>
                <a:cs typeface="+mn-cs"/>
              </a:rPr>
              <a:t> plot recall at k</a:t>
            </a:r>
            <a:r>
              <a:rPr lang="en-US" sz="1200" b="0" i="0" u="none" strike="noStrike" kern="120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48</a:t>
            </a:fld>
            <a:endParaRPr lang="en-US"/>
          </a:p>
        </p:txBody>
      </p:sp>
    </p:spTree>
    <p:extLst>
      <p:ext uri="{BB962C8B-B14F-4D97-AF65-F5344CB8AC3E}">
        <p14:creationId xmlns:p14="http://schemas.microsoft.com/office/powerpoint/2010/main" val="3931797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Finding the single best</a:t>
            </a:r>
            <a:r>
              <a:rPr lang="en-US" sz="1200" b="0" i="0" u="none" strike="noStrike" kern="1200" baseline="0" dirty="0">
                <a:solidFill>
                  <a:schemeClr val="tx1"/>
                </a:solidFill>
                <a:effectLst/>
                <a:latin typeface="+mn-lt"/>
                <a:ea typeface="+mn-ea"/>
                <a:cs typeface="+mn-cs"/>
              </a:rPr>
              <a:t> matching photo out of more than a thousand photos in the test set is quite difficult, even for humans. To evaluate human performance we present random sketches and ask them to pick the target among 1250 test photos arranged by category.  </a:t>
            </a:r>
            <a:r>
              <a:rPr lang="en-US" sz="1200" b="0" i="0" u="none" strike="noStrike" kern="1200" dirty="0">
                <a:solidFill>
                  <a:schemeClr val="tx1"/>
                </a:solidFill>
                <a:effectLst/>
                <a:latin typeface="+mn-lt"/>
                <a:ea typeface="+mn-ea"/>
                <a:cs typeface="+mn-cs"/>
              </a:rPr>
              <a:t>And on average, people only make the right guess 54% of the time. Although the accuracy varies a lot between participants with some getting higher than 70%, some less than</a:t>
            </a:r>
            <a:r>
              <a:rPr lang="en-US" sz="1200" b="0" i="0" u="none" strike="noStrike" kern="1200" baseline="0" dirty="0">
                <a:solidFill>
                  <a:schemeClr val="tx1"/>
                </a:solidFill>
                <a:effectLst/>
                <a:latin typeface="+mn-lt"/>
                <a:ea typeface="+mn-ea"/>
                <a:cs typeface="+mn-cs"/>
              </a:rPr>
              <a:t> 10%. </a:t>
            </a:r>
          </a:p>
        </p:txBody>
      </p:sp>
      <p:sp>
        <p:nvSpPr>
          <p:cNvPr id="4" name="Slide Number Placeholder 3"/>
          <p:cNvSpPr>
            <a:spLocks noGrp="1"/>
          </p:cNvSpPr>
          <p:nvPr>
            <p:ph type="sldNum" sz="quarter" idx="10"/>
          </p:nvPr>
        </p:nvSpPr>
        <p:spPr/>
        <p:txBody>
          <a:bodyPr/>
          <a:lstStyle/>
          <a:p>
            <a:fld id="{B7BF637C-24F7-4871-959C-59D35F138B60}" type="slidenum">
              <a:rPr lang="en-US" smtClean="0"/>
              <a:t>49</a:t>
            </a:fld>
            <a:endParaRPr lang="en-US"/>
          </a:p>
        </p:txBody>
      </p:sp>
    </p:spTree>
    <p:extLst>
      <p:ext uri="{BB962C8B-B14F-4D97-AF65-F5344CB8AC3E}">
        <p14:creationId xmlns:p14="http://schemas.microsoft.com/office/powerpoint/2010/main" val="237271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a:t>
            </a:r>
            <a:r>
              <a:rPr lang="en-US" sz="1200" b="0" i="0" u="none" strike="noStrike" kern="1200" baseline="0" dirty="0">
                <a:solidFill>
                  <a:schemeClr val="tx1"/>
                </a:solidFill>
                <a:effectLst/>
                <a:latin typeface="+mn-lt"/>
                <a:ea typeface="+mn-ea"/>
                <a:cs typeface="+mn-cs"/>
              </a:rPr>
              <a:t>d the</a:t>
            </a:r>
            <a:r>
              <a:rPr lang="en-US" sz="1200" b="0" i="0" u="none" strike="noStrike" kern="1200" dirty="0">
                <a:solidFill>
                  <a:schemeClr val="tx1"/>
                </a:solidFill>
                <a:effectLst/>
                <a:latin typeface="+mn-lt"/>
                <a:ea typeface="+mn-ea"/>
                <a:cs typeface="+mn-cs"/>
              </a:rPr>
              <a:t> assumption of most prior work is that</a:t>
            </a:r>
            <a:r>
              <a:rPr lang="en-US" sz="1200" b="0" i="0" u="none" strike="noStrike" kern="1200" baseline="0" dirty="0">
                <a:solidFill>
                  <a:schemeClr val="tx1"/>
                </a:solidFill>
                <a:effectLst/>
                <a:latin typeface="+mn-lt"/>
                <a:ea typeface="+mn-ea"/>
                <a:cs typeface="+mn-cs"/>
              </a:rPr>
              <a:t> is that we simply sketch the boundary. So, in general, previous approach to this problem is to, first, </a:t>
            </a:r>
          </a:p>
        </p:txBody>
      </p:sp>
      <p:sp>
        <p:nvSpPr>
          <p:cNvPr id="4" name="Slide Number Placeholder 3"/>
          <p:cNvSpPr>
            <a:spLocks noGrp="1"/>
          </p:cNvSpPr>
          <p:nvPr>
            <p:ph type="sldNum" sz="quarter" idx="10"/>
          </p:nvPr>
        </p:nvSpPr>
        <p:spPr/>
        <p:txBody>
          <a:bodyPr/>
          <a:lstStyle/>
          <a:p>
            <a:fld id="{B7BF637C-24F7-4871-959C-59D35F138B60}" type="slidenum">
              <a:rPr lang="en-US" smtClean="0"/>
              <a:t>5</a:t>
            </a:fld>
            <a:endParaRPr lang="en-US"/>
          </a:p>
        </p:txBody>
      </p:sp>
    </p:spTree>
    <p:extLst>
      <p:ext uri="{BB962C8B-B14F-4D97-AF65-F5344CB8AC3E}">
        <p14:creationId xmlns:p14="http://schemas.microsoft.com/office/powerpoint/2010/main" val="22001684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Still, our approach</a:t>
            </a:r>
            <a:r>
              <a:rPr lang="en-US" sz="1200" b="0" i="0" u="none" strike="noStrike" kern="1200" baseline="0" dirty="0">
                <a:solidFill>
                  <a:schemeClr val="tx1"/>
                </a:solidFill>
                <a:effectLst/>
                <a:latin typeface="+mn-lt"/>
                <a:ea typeface="+mn-ea"/>
                <a:cs typeface="+mn-cs"/>
              </a:rPr>
              <a:t> works pretty well here. Our best performing network, triplet network using </a:t>
            </a:r>
            <a:r>
              <a:rPr lang="en-US" sz="1200" b="0" i="0" u="none" strike="noStrike" kern="1200" baseline="0" dirty="0" err="1">
                <a:solidFill>
                  <a:schemeClr val="tx1"/>
                </a:solidFill>
                <a:effectLst/>
                <a:latin typeface="+mn-lt"/>
                <a:ea typeface="+mn-ea"/>
                <a:cs typeface="+mn-cs"/>
              </a:rPr>
              <a:t>GoogleNet</a:t>
            </a:r>
            <a:r>
              <a:rPr lang="en-US" sz="1200" b="0" i="0" u="none" strike="noStrike" kern="1200" baseline="0" dirty="0">
                <a:solidFill>
                  <a:schemeClr val="tx1"/>
                </a:solidFill>
                <a:effectLst/>
                <a:latin typeface="+mn-lt"/>
                <a:ea typeface="+mn-ea"/>
                <a:cs typeface="+mn-cs"/>
              </a:rPr>
              <a:t> model, achieves 37%, meaning it can guess the right image 37% of the time. Which is not too bad. And all other variations achieve higher than 20%.</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50</a:t>
            </a:fld>
            <a:endParaRPr lang="en-US"/>
          </a:p>
        </p:txBody>
      </p:sp>
    </p:spTree>
    <p:extLst>
      <p:ext uri="{BB962C8B-B14F-4D97-AF65-F5344CB8AC3E}">
        <p14:creationId xmlns:p14="http://schemas.microsoft.com/office/powerpoint/2010/main" val="3437509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evaluate</a:t>
            </a:r>
            <a:r>
              <a:rPr lang="en-US" sz="1200" b="0" i="0" u="none" strike="noStrike" kern="1200" baseline="0" dirty="0">
                <a:solidFill>
                  <a:schemeClr val="tx1"/>
                </a:solidFill>
                <a:effectLst/>
                <a:latin typeface="+mn-lt"/>
                <a:ea typeface="+mn-ea"/>
                <a:cs typeface="+mn-cs"/>
              </a:rPr>
              <a:t> on a couple of our own baselines, I don’t really have time to go into details here, you can find out more about it in our paper.</a:t>
            </a: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51</a:t>
            </a:fld>
            <a:endParaRPr lang="en-US"/>
          </a:p>
        </p:txBody>
      </p:sp>
    </p:spTree>
    <p:extLst>
      <p:ext uri="{BB962C8B-B14F-4D97-AF65-F5344CB8AC3E}">
        <p14:creationId xmlns:p14="http://schemas.microsoft.com/office/powerpoint/2010/main" val="3668813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benchmarked several low level features which compare sketches to edge-detected</a:t>
            </a:r>
            <a:r>
              <a:rPr lang="en-US" sz="1200" b="0" i="0" u="none" strike="noStrike" kern="1200" baseline="0" dirty="0">
                <a:solidFill>
                  <a:schemeClr val="tx1"/>
                </a:solidFill>
                <a:effectLst/>
                <a:latin typeface="+mn-lt"/>
                <a:ea typeface="+mn-ea"/>
                <a:cs typeface="+mn-cs"/>
              </a:rPr>
              <a:t> photos and the GALIF feature was the best performer, but still far below our approaches.</a:t>
            </a:r>
          </a:p>
          <a:p>
            <a:pPr rtl="0"/>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52</a:t>
            </a:fld>
            <a:endParaRPr lang="en-US"/>
          </a:p>
        </p:txBody>
      </p:sp>
    </p:spTree>
    <p:extLst>
      <p:ext uri="{BB962C8B-B14F-4D97-AF65-F5344CB8AC3E}">
        <p14:creationId xmlns:p14="http://schemas.microsoft.com/office/powerpoint/2010/main" val="38940997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And also, another thing I want to point out is that, with the</a:t>
            </a:r>
            <a:r>
              <a:rPr lang="en-US" sz="1200" b="0" i="0" u="none" strike="noStrike" kern="1200" baseline="0" dirty="0">
                <a:solidFill>
                  <a:schemeClr val="tx1"/>
                </a:solidFill>
                <a:effectLst/>
                <a:latin typeface="+mn-lt"/>
                <a:ea typeface="+mn-ea"/>
                <a:cs typeface="+mn-cs"/>
              </a:rPr>
              <a:t> amount of images we have in the test set, i</a:t>
            </a:r>
            <a:r>
              <a:rPr lang="en-US" sz="1200" b="0" i="0" u="none" strike="noStrike" kern="1200" dirty="0">
                <a:solidFill>
                  <a:schemeClr val="tx1"/>
                </a:solidFill>
                <a:effectLst/>
                <a:latin typeface="+mn-lt"/>
                <a:ea typeface="+mn-ea"/>
                <a:cs typeface="+mn-cs"/>
              </a:rPr>
              <a:t>t is practically impossible to just randomly guess the right one. </a:t>
            </a:r>
            <a:endParaRPr lang="en-US" b="0" dirty="0">
              <a:effectLst/>
            </a:endParaRPr>
          </a:p>
          <a:p>
            <a:endParaRPr lang="en-US" dirty="0"/>
          </a:p>
          <a:p>
            <a:r>
              <a:rPr lang="en-US" dirty="0"/>
              <a:t>In any case, these number alone</a:t>
            </a:r>
            <a:r>
              <a:rPr lang="en-US" baseline="0" dirty="0"/>
              <a:t> are pretty difficult to see what it really means. </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53</a:t>
            </a:fld>
            <a:endParaRPr lang="en-US"/>
          </a:p>
        </p:txBody>
      </p:sp>
    </p:spTree>
    <p:extLst>
      <p:ext uri="{BB962C8B-B14F-4D97-AF65-F5344CB8AC3E}">
        <p14:creationId xmlns:p14="http://schemas.microsoft.com/office/powerpoint/2010/main" val="24107373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So </a:t>
            </a:r>
            <a:r>
              <a:rPr lang="en-US" dirty="0" smtClean="0"/>
              <a:t>lets look </a:t>
            </a:r>
            <a:r>
              <a:rPr lang="en-US" dirty="0"/>
              <a:t>at the qualitative results.</a:t>
            </a:r>
          </a:p>
          <a:p>
            <a:pPr lvl="0">
              <a:spcBef>
                <a:spcPts val="0"/>
              </a:spcBef>
              <a:buNone/>
            </a:pPr>
            <a:endParaRPr lang="en-US" dirty="0"/>
          </a:p>
          <a:p>
            <a:pPr lvl="0">
              <a:spcBef>
                <a:spcPts val="0"/>
              </a:spcBef>
              <a:buNone/>
            </a:pPr>
            <a:r>
              <a:rPr lang="en-US" dirty="0"/>
              <a:t>Here we downloaded more than 400 thousand photos, from </a:t>
            </a:r>
            <a:r>
              <a:rPr lang="en-US" dirty="0" err="1"/>
              <a:t>flickr</a:t>
            </a:r>
            <a:r>
              <a:rPr lang="en-US" dirty="0"/>
              <a:t>, that’s never been seen in the training data. And we picked sketch query from our test set we withheld, which again, has never been seen by the network.</a:t>
            </a:r>
          </a:p>
          <a:p>
            <a:pPr lvl="0">
              <a:spcBef>
                <a:spcPts val="0"/>
              </a:spcBef>
              <a:buNone/>
            </a:pPr>
            <a:endParaRPr lang="en-US" baseline="0" dirty="0"/>
          </a:p>
          <a:p>
            <a:pPr lvl="0">
              <a:spcBef>
                <a:spcPts val="0"/>
              </a:spcBef>
              <a:buNone/>
            </a:pPr>
            <a:r>
              <a:rPr lang="en-US" baseline="0" dirty="0"/>
              <a:t>Still, the network seems to understand the general ideas, such as category, post, or viewpoint, that user express via the sketch, and able to retrieve similar image based on that.</a:t>
            </a:r>
            <a:endParaRPr dirty="0"/>
          </a:p>
        </p:txBody>
      </p:sp>
    </p:spTree>
    <p:extLst>
      <p:ext uri="{BB962C8B-B14F-4D97-AF65-F5344CB8AC3E}">
        <p14:creationId xmlns:p14="http://schemas.microsoft.com/office/powerpoint/2010/main" val="687351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I still think there’s</a:t>
            </a:r>
            <a:r>
              <a:rPr lang="en-US" baseline="0" dirty="0"/>
              <a:t> </a:t>
            </a:r>
            <a:r>
              <a:rPr lang="en-US" dirty="0"/>
              <a:t>a lot of room for improvement,</a:t>
            </a:r>
            <a:r>
              <a:rPr lang="en-US" baseline="0" dirty="0"/>
              <a:t> in term of making it more fine grain. More faithful toward the sketch post and shape. So we really hope that, with the release of our sketchy dataset, it will make it easier for people looking into this problem, to learn from our data and to evaluate their approach on our benchmark.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55</a:t>
            </a:fld>
            <a:endParaRPr lang="en-US"/>
          </a:p>
        </p:txBody>
      </p:sp>
    </p:spTree>
    <p:extLst>
      <p:ext uri="{BB962C8B-B14F-4D97-AF65-F5344CB8AC3E}">
        <p14:creationId xmlns:p14="http://schemas.microsoft.com/office/powerpoint/2010/main" val="15158904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a:t>
            </a:r>
            <a:r>
              <a:rPr lang="en-US" dirty="0"/>
              <a:t>end with a</a:t>
            </a:r>
            <a:r>
              <a:rPr lang="en-US" baseline="0" dirty="0"/>
              <a:t> video of an application we implemented based on our approach. We also have an online demo on our website, so you could try it out </a:t>
            </a:r>
          </a:p>
          <a:p>
            <a:endParaRPr lang="en-US" baseline="0" dirty="0"/>
          </a:p>
        </p:txBody>
      </p:sp>
      <p:sp>
        <p:nvSpPr>
          <p:cNvPr id="4" name="Slide Number Placeholder 3"/>
          <p:cNvSpPr>
            <a:spLocks noGrp="1"/>
          </p:cNvSpPr>
          <p:nvPr>
            <p:ph type="sldNum" sz="quarter" idx="10"/>
          </p:nvPr>
        </p:nvSpPr>
        <p:spPr/>
        <p:txBody>
          <a:bodyPr/>
          <a:lstStyle/>
          <a:p>
            <a:fld id="{B7BF637C-24F7-4871-959C-59D35F138B60}" type="slidenum">
              <a:rPr lang="en-US" smtClean="0"/>
              <a:t>56</a:t>
            </a:fld>
            <a:endParaRPr lang="en-US"/>
          </a:p>
        </p:txBody>
      </p:sp>
    </p:spTree>
    <p:extLst>
      <p:ext uri="{BB962C8B-B14F-4D97-AF65-F5344CB8AC3E}">
        <p14:creationId xmlns:p14="http://schemas.microsoft.com/office/powerpoint/2010/main" val="273063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convert the photo into pseudo-sketch like</a:t>
            </a:r>
            <a:r>
              <a:rPr lang="en-US" b="0" baseline="0" dirty="0">
                <a:effectLst/>
              </a:rPr>
              <a:t> version, using edge detection to detect just the boundary of the object. Then compare that to the user sketch. [click]</a:t>
            </a:r>
          </a:p>
          <a:p>
            <a:pPr rtl="0"/>
            <a:endParaRPr lang="en-US" b="0" baseline="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[click] However, the problem is that a sketch can be quite different than the real world object that it’s referring to. A sketch is much more than a simple tracing of an object boundary.  </a:t>
            </a:r>
          </a:p>
        </p:txBody>
      </p:sp>
      <p:sp>
        <p:nvSpPr>
          <p:cNvPr id="4" name="Slide Number Placeholder 3"/>
          <p:cNvSpPr>
            <a:spLocks noGrp="1"/>
          </p:cNvSpPr>
          <p:nvPr>
            <p:ph type="sldNum" sz="quarter" idx="10"/>
          </p:nvPr>
        </p:nvSpPr>
        <p:spPr/>
        <p:txBody>
          <a:bodyPr/>
          <a:lstStyle/>
          <a:p>
            <a:fld id="{B7BF637C-24F7-4871-959C-59D35F138B60}" type="slidenum">
              <a:rPr lang="en-US" smtClean="0"/>
              <a:t>6</a:t>
            </a:fld>
            <a:endParaRPr lang="en-US"/>
          </a:p>
        </p:txBody>
      </p:sp>
    </p:spTree>
    <p:extLst>
      <p:ext uri="{BB962C8B-B14F-4D97-AF65-F5344CB8AC3E}">
        <p14:creationId xmlns:p14="http://schemas.microsoft.com/office/powerpoint/2010/main" val="735148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There’s a previous work from </a:t>
            </a:r>
            <a:r>
              <a:rPr lang="en-US" sz="1200" b="0" i="0" u="none" strike="noStrike" kern="1200" baseline="0" dirty="0" err="1">
                <a:solidFill>
                  <a:schemeClr val="tx1"/>
                </a:solidFill>
                <a:effectLst/>
                <a:latin typeface="+mn-lt"/>
                <a:ea typeface="+mn-ea"/>
                <a:cs typeface="+mn-cs"/>
              </a:rPr>
              <a:t>Eitz</a:t>
            </a:r>
            <a:r>
              <a:rPr lang="en-US" sz="1200" b="0" i="0" u="none" strike="noStrike" kern="1200" baseline="0" dirty="0">
                <a:solidFill>
                  <a:schemeClr val="tx1"/>
                </a:solidFill>
                <a:effectLst/>
                <a:latin typeface="+mn-lt"/>
                <a:ea typeface="+mn-ea"/>
                <a:cs typeface="+mn-cs"/>
              </a:rPr>
              <a:t> et al, that collect large scale dataset of human drawn sketch. This dataset has been used a lot for sketch classification purpose. And it really shows that it’s not just object boundary, when we ask people to draw an object, especially when they have to only rely on their memory, people will do a lot of simplification.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lvl="0">
              <a:spcBef>
                <a:spcPts val="0"/>
              </a:spcBef>
              <a:buNone/>
            </a:pPr>
            <a:endParaRPr lang="en-US" sz="1200" b="0" i="0" u="none" strike="noStrike" kern="1200" baseline="0" dirty="0">
              <a:solidFill>
                <a:schemeClr val="tx1"/>
              </a:solidFill>
              <a:effectLst/>
              <a:latin typeface="+mn-lt"/>
              <a:ea typeface="+mn-ea"/>
              <a:cs typeface="+mn-cs"/>
            </a:endParaRPr>
          </a:p>
          <a:p>
            <a:pPr lvl="0">
              <a:spcBef>
                <a:spcPts val="0"/>
              </a:spcBef>
              <a:buNone/>
            </a:pPr>
            <a:endParaRPr lang="en-US" sz="1200" b="0" i="0" u="none" strike="noStrike" kern="1200" baseline="0" dirty="0">
              <a:solidFill>
                <a:schemeClr val="tx1"/>
              </a:solidFill>
              <a:effectLst/>
              <a:latin typeface="+mn-lt"/>
              <a:ea typeface="+mn-ea"/>
              <a:cs typeface="+mn-cs"/>
            </a:endParaRPr>
          </a:p>
          <a:p>
            <a:pPr lvl="0">
              <a:spcBef>
                <a:spcPts val="0"/>
              </a:spcBef>
              <a:buNone/>
            </a:pPr>
            <a:endParaRPr lang="en-US" sz="1200" b="0" i="0" u="none" strike="noStrike" kern="1200" baseline="0" dirty="0">
              <a:solidFill>
                <a:schemeClr val="tx1"/>
              </a:solidFill>
              <a:effectLst/>
              <a:latin typeface="+mn-lt"/>
              <a:ea typeface="+mn-ea"/>
              <a:cs typeface="+mn-cs"/>
            </a:endParaRPr>
          </a:p>
          <a:p>
            <a:pPr lvl="0">
              <a:spcBef>
                <a:spcPts val="0"/>
              </a:spcBef>
              <a:buNone/>
            </a:pP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7</a:t>
            </a:fld>
            <a:endParaRPr lang="en-US"/>
          </a:p>
        </p:txBody>
      </p:sp>
    </p:spTree>
    <p:extLst>
      <p:ext uri="{BB962C8B-B14F-4D97-AF65-F5344CB8AC3E}">
        <p14:creationId xmlns:p14="http://schemas.microsoft.com/office/powerpoint/2010/main" val="413195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this is more evident when we ask people to draw an object from a photo, even though they had just seen it, their sketches still look pretty different than the reference photo. People may not be faithful to the correct perspective, they will even outright change the shape. So it’s very unlikely that the sketched shape and photo boundaries are just </a:t>
            </a:r>
            <a:r>
              <a:rPr lang="en-US" sz="1200" b="0" i="0" u="none" strike="noStrike" kern="1200" baseline="0" dirty="0" smtClean="0">
                <a:solidFill>
                  <a:schemeClr val="tx1"/>
                </a:solidFill>
                <a:effectLst/>
                <a:latin typeface="+mn-lt"/>
                <a:ea typeface="+mn-ea"/>
                <a:cs typeface="+mn-cs"/>
              </a:rPr>
              <a:t>going to match</a:t>
            </a:r>
            <a:r>
              <a:rPr lang="en-US" sz="1200" b="0" i="0" u="none" strike="noStrike" kern="1200" baseline="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But still, even though people draw objects differently, I think there’s some agreement on what type of similarity across sketch and photo that is important. Pose and viewpoint are usually what people want to preserve when they are sketching. Shape can be distorted, as long as it’s not completely different. Category is definitely something we don’t want to change when we are sketching something.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lvl="0">
              <a:spcBef>
                <a:spcPts val="0"/>
              </a:spcBef>
              <a:buNone/>
            </a:pPr>
            <a:endParaRPr lang="en-US" sz="1200" b="0" i="0" u="none" strike="noStrike" kern="1200" baseline="0" dirty="0">
              <a:solidFill>
                <a:schemeClr val="tx1"/>
              </a:solidFill>
              <a:effectLst/>
              <a:latin typeface="+mn-lt"/>
              <a:ea typeface="+mn-ea"/>
              <a:cs typeface="+mn-cs"/>
            </a:endParaRPr>
          </a:p>
          <a:p>
            <a:pPr lvl="0">
              <a:spcBef>
                <a:spcPts val="0"/>
              </a:spcBef>
              <a:buNone/>
            </a:pPr>
            <a:endParaRPr lang="en-US" sz="1200" b="0" i="0" u="none" strike="noStrike" kern="1200" baseline="0" dirty="0">
              <a:solidFill>
                <a:schemeClr val="tx1"/>
              </a:solidFill>
              <a:effectLst/>
              <a:latin typeface="+mn-lt"/>
              <a:ea typeface="+mn-ea"/>
              <a:cs typeface="+mn-cs"/>
            </a:endParaRPr>
          </a:p>
          <a:p>
            <a:pPr lvl="0">
              <a:spcBef>
                <a:spcPts val="0"/>
              </a:spcBef>
              <a:buNone/>
            </a:pPr>
            <a:endParaRPr lang="en-US" sz="1200" b="0" i="0" u="none" strike="noStrike" kern="1200" baseline="0" dirty="0">
              <a:solidFill>
                <a:schemeClr val="tx1"/>
              </a:solidFill>
              <a:effectLst/>
              <a:latin typeface="+mn-lt"/>
              <a:ea typeface="+mn-ea"/>
              <a:cs typeface="+mn-cs"/>
            </a:endParaRPr>
          </a:p>
          <a:p>
            <a:pPr lvl="0">
              <a:spcBef>
                <a:spcPts val="0"/>
              </a:spcBef>
              <a:buNone/>
            </a:pPr>
            <a:endParaRPr lang="en-US" dirty="0"/>
          </a:p>
        </p:txBody>
      </p:sp>
      <p:sp>
        <p:nvSpPr>
          <p:cNvPr id="4" name="Slide Number Placeholder 3"/>
          <p:cNvSpPr>
            <a:spLocks noGrp="1"/>
          </p:cNvSpPr>
          <p:nvPr>
            <p:ph type="sldNum" sz="quarter" idx="10"/>
          </p:nvPr>
        </p:nvSpPr>
        <p:spPr/>
        <p:txBody>
          <a:bodyPr/>
          <a:lstStyle/>
          <a:p>
            <a:fld id="{B7BF637C-24F7-4871-959C-59D35F138B60}" type="slidenum">
              <a:rPr lang="en-US" smtClean="0"/>
              <a:t>8</a:t>
            </a:fld>
            <a:endParaRPr lang="en-US"/>
          </a:p>
        </p:txBody>
      </p:sp>
    </p:spTree>
    <p:extLst>
      <p:ext uri="{BB962C8B-B14F-4D97-AF65-F5344CB8AC3E}">
        <p14:creationId xmlns:p14="http://schemas.microsoft.com/office/powerpoint/2010/main" val="697563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
            </a:r>
            <a:br>
              <a:rPr lang="en-US" b="0" dirty="0">
                <a:effectLst/>
              </a:rPr>
            </a:br>
            <a:r>
              <a:rPr lang="en-US" b="0" dirty="0">
                <a:effectLst/>
              </a:rPr>
              <a:t>So</a:t>
            </a:r>
            <a:r>
              <a:rPr lang="en-US" b="0" baseline="0" dirty="0">
                <a:effectLst/>
              </a:rPr>
              <a:t> what we proposed here, is to train a deep network to learn a share embedding for sketches and photo, </a:t>
            </a:r>
            <a:r>
              <a:rPr lang="en-US" dirty="0"/>
              <a:t>such that distances in this learned feature space are related</a:t>
            </a:r>
            <a:r>
              <a:rPr lang="en-US" baseline="0" dirty="0"/>
              <a:t> to the type of similarity that make sense to human.</a:t>
            </a:r>
            <a:endParaRPr lang="en-US" sz="1200" b="0" i="0" u="none" strike="noStrike" kern="1200" baseline="0" dirty="0">
              <a:solidFill>
                <a:schemeClr val="tx1"/>
              </a:solidFill>
              <a:effectLst/>
              <a:latin typeface="+mn-lt"/>
              <a:ea typeface="+mn-ea"/>
              <a:cs typeface="+mn-cs"/>
            </a:endParaRPr>
          </a:p>
          <a:p>
            <a:pPr lvl="0">
              <a:spcBef>
                <a:spcPts val="0"/>
              </a:spcBef>
              <a:buNone/>
            </a:pPr>
            <a:endParaRPr lang="en-US" sz="1200" b="0" i="0" u="none" strike="noStrike" kern="1200" baseline="0" dirty="0">
              <a:solidFill>
                <a:schemeClr val="tx1"/>
              </a:solidFill>
              <a:effectLst/>
              <a:latin typeface="+mn-lt"/>
              <a:ea typeface="+mn-ea"/>
              <a:cs typeface="+mn-cs"/>
            </a:endParaRPr>
          </a:p>
          <a:p>
            <a:pPr lvl="0">
              <a:spcBef>
                <a:spcPts val="0"/>
              </a:spcBef>
              <a:buNone/>
            </a:pPr>
            <a:r>
              <a:rPr lang="en-US" sz="1200" b="0" i="0" u="none" strike="noStrike" kern="1200" baseline="0" dirty="0">
                <a:solidFill>
                  <a:schemeClr val="tx1"/>
                </a:solidFill>
                <a:effectLst/>
                <a:latin typeface="+mn-lt"/>
                <a:ea typeface="+mn-ea"/>
                <a:cs typeface="+mn-cs"/>
              </a:rPr>
              <a:t>In order to learn those correlation, however, we need </a:t>
            </a:r>
            <a:r>
              <a:rPr lang="en-US" sz="1200" b="0" i="0" u="none" strike="noStrike" kern="1200" baseline="0" dirty="0" smtClean="0">
                <a:solidFill>
                  <a:schemeClr val="tx1"/>
                </a:solidFill>
                <a:effectLst/>
                <a:latin typeface="+mn-lt"/>
                <a:ea typeface="+mn-ea"/>
                <a:cs typeface="+mn-cs"/>
              </a:rPr>
              <a:t>data. </a:t>
            </a:r>
            <a:r>
              <a:rPr lang="en-US" sz="1200" b="0" i="0" u="none" strike="noStrike" kern="1200" baseline="0" dirty="0">
                <a:solidFill>
                  <a:schemeClr val="tx1"/>
                </a:solidFill>
                <a:effectLst/>
                <a:latin typeface="+mn-lt"/>
                <a:ea typeface="+mn-ea"/>
                <a:cs typeface="+mn-cs"/>
              </a:rPr>
              <a:t>A lot of sketch/image matching pair that we could use to train our network. So in the next part, Nate will be talking about how we accomplish that.</a:t>
            </a:r>
          </a:p>
          <a:p>
            <a:pPr lvl="0">
              <a:spcBef>
                <a:spcPts val="0"/>
              </a:spcBef>
              <a:buNone/>
            </a:pPr>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7BF637C-24F7-4871-959C-59D35F138B60}" type="slidenum">
              <a:rPr lang="en-US" smtClean="0"/>
              <a:t>9</a:t>
            </a:fld>
            <a:endParaRPr lang="en-US"/>
          </a:p>
        </p:txBody>
      </p:sp>
    </p:spTree>
    <p:extLst>
      <p:ext uri="{BB962C8B-B14F-4D97-AF65-F5344CB8AC3E}">
        <p14:creationId xmlns:p14="http://schemas.microsoft.com/office/powerpoint/2010/main" val="1517932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775D74-5B12-4278-B5A7-BF7B37D4216A}" type="datetimeFigureOut">
              <a:rPr lang="en-US" smtClean="0"/>
              <a:t>8/1/2016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86A35-B24A-4D01-8621-61EBEB903CAE}" type="slidenum">
              <a:rPr lang="en-US" smtClean="0"/>
              <a:t>‹#›</a:t>
            </a:fld>
            <a:endParaRPr lang="en-US"/>
          </a:p>
        </p:txBody>
      </p:sp>
    </p:spTree>
    <p:extLst>
      <p:ext uri="{BB962C8B-B14F-4D97-AF65-F5344CB8AC3E}">
        <p14:creationId xmlns:p14="http://schemas.microsoft.com/office/powerpoint/2010/main" val="3025821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775D74-5B12-4278-B5A7-BF7B37D4216A}" type="datetimeFigureOut">
              <a:rPr lang="en-US" smtClean="0"/>
              <a:t>8/1/2016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86A35-B24A-4D01-8621-61EBEB903CAE}" type="slidenum">
              <a:rPr lang="en-US" smtClean="0"/>
              <a:t>‹#›</a:t>
            </a:fld>
            <a:endParaRPr lang="en-US"/>
          </a:p>
        </p:txBody>
      </p:sp>
    </p:spTree>
    <p:extLst>
      <p:ext uri="{BB962C8B-B14F-4D97-AF65-F5344CB8AC3E}">
        <p14:creationId xmlns:p14="http://schemas.microsoft.com/office/powerpoint/2010/main" val="2255665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775D74-5B12-4278-B5A7-BF7B37D4216A}" type="datetimeFigureOut">
              <a:rPr lang="en-US" smtClean="0"/>
              <a:t>8/1/2016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86A35-B24A-4D01-8621-61EBEB903CAE}" type="slidenum">
              <a:rPr lang="en-US" smtClean="0"/>
              <a:t>‹#›</a:t>
            </a:fld>
            <a:endParaRPr lang="en-US"/>
          </a:p>
        </p:txBody>
      </p:sp>
    </p:spTree>
    <p:extLst>
      <p:ext uri="{BB962C8B-B14F-4D97-AF65-F5344CB8AC3E}">
        <p14:creationId xmlns:p14="http://schemas.microsoft.com/office/powerpoint/2010/main" val="375825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415600" y="5640767"/>
            <a:ext cx="7998400" cy="8068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48" name="Shape 48"/>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63572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15600" y="593367"/>
            <a:ext cx="11360800" cy="817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6" name="Shape 26"/>
          <p:cNvSpPr txBox="1">
            <a:spLocks noGrp="1"/>
          </p:cNvSpPr>
          <p:nvPr>
            <p:ph type="body" idx="1"/>
          </p:nvPr>
        </p:nvSpPr>
        <p:spPr>
          <a:xfrm>
            <a:off x="415600" y="1562233"/>
            <a:ext cx="5333200" cy="4529600"/>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7" name="Shape 27"/>
          <p:cNvSpPr txBox="1">
            <a:spLocks noGrp="1"/>
          </p:cNvSpPr>
          <p:nvPr>
            <p:ph type="body" idx="2"/>
          </p:nvPr>
        </p:nvSpPr>
        <p:spPr>
          <a:xfrm>
            <a:off x="6443200" y="1562233"/>
            <a:ext cx="5333200" cy="4529600"/>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8" name="Shape 28"/>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879788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6096000" y="-33"/>
            <a:ext cx="6096000" cy="6858000"/>
          </a:xfrm>
          <a:prstGeom prst="rect">
            <a:avLst/>
          </a:prstGeom>
          <a:solidFill>
            <a:schemeClr val="dk1"/>
          </a:solidFill>
          <a:ln>
            <a:noFill/>
          </a:ln>
        </p:spPr>
        <p:txBody>
          <a:bodyPr lIns="121900" tIns="121900" rIns="121900" bIns="121900" anchor="ctr" anchorCtr="0">
            <a:noAutofit/>
          </a:bodyPr>
          <a:lstStyle/>
          <a:p>
            <a:pPr lvl="0">
              <a:spcBef>
                <a:spcPts val="0"/>
              </a:spcBef>
              <a:buNone/>
            </a:pPr>
            <a:endParaRPr sz="2400"/>
          </a:p>
        </p:txBody>
      </p:sp>
      <p:cxnSp>
        <p:nvCxnSpPr>
          <p:cNvPr id="41" name="Shape 41"/>
          <p:cNvCxnSpPr/>
          <p:nvPr/>
        </p:nvCxnSpPr>
        <p:spPr>
          <a:xfrm>
            <a:off x="6706233" y="5994000"/>
            <a:ext cx="915200" cy="0"/>
          </a:xfrm>
          <a:prstGeom prst="straightConnector1">
            <a:avLst/>
          </a:prstGeom>
          <a:noFill/>
          <a:ln w="19050" cap="flat" cmpd="sng">
            <a:solidFill>
              <a:schemeClr val="lt2"/>
            </a:solidFill>
            <a:prstDash val="solid"/>
            <a:round/>
            <a:headEnd type="none" w="med" len="med"/>
            <a:tailEnd type="none" w="med" len="med"/>
          </a:ln>
        </p:spPr>
      </p:cxnSp>
      <p:sp>
        <p:nvSpPr>
          <p:cNvPr id="42" name="Shape 42"/>
          <p:cNvSpPr txBox="1">
            <a:spLocks noGrp="1"/>
          </p:cNvSpPr>
          <p:nvPr>
            <p:ph type="title"/>
          </p:nvPr>
        </p:nvSpPr>
        <p:spPr>
          <a:xfrm>
            <a:off x="354000" y="1843133"/>
            <a:ext cx="5393600" cy="1777600"/>
          </a:xfrm>
          <a:prstGeom prst="rect">
            <a:avLst/>
          </a:prstGeom>
        </p:spPr>
        <p:txBody>
          <a:bodyPr lIns="91425" tIns="91425" rIns="91425" bIns="91425" anchor="b" anchorCtr="0"/>
          <a:lstStyle>
            <a:lvl1pPr lvl="0" algn="ctr" rtl="0">
              <a:spcBef>
                <a:spcPts val="0"/>
              </a:spcBef>
              <a:buClr>
                <a:schemeClr val="lt2"/>
              </a:buClr>
              <a:buSzPct val="100000"/>
              <a:defRPr sz="5600">
                <a:solidFill>
                  <a:schemeClr val="lt2"/>
                </a:solidFill>
              </a:defRPr>
            </a:lvl1pPr>
            <a:lvl2pPr lvl="1" algn="ctr" rtl="0">
              <a:spcBef>
                <a:spcPts val="0"/>
              </a:spcBef>
              <a:buClr>
                <a:schemeClr val="lt2"/>
              </a:buClr>
              <a:buSzPct val="100000"/>
              <a:defRPr sz="5600">
                <a:solidFill>
                  <a:schemeClr val="lt2"/>
                </a:solidFill>
              </a:defRPr>
            </a:lvl2pPr>
            <a:lvl3pPr lvl="2" algn="ctr" rtl="0">
              <a:spcBef>
                <a:spcPts val="0"/>
              </a:spcBef>
              <a:buClr>
                <a:schemeClr val="lt2"/>
              </a:buClr>
              <a:buSzPct val="100000"/>
              <a:defRPr sz="5600">
                <a:solidFill>
                  <a:schemeClr val="lt2"/>
                </a:solidFill>
              </a:defRPr>
            </a:lvl3pPr>
            <a:lvl4pPr lvl="3" algn="ctr" rtl="0">
              <a:spcBef>
                <a:spcPts val="0"/>
              </a:spcBef>
              <a:buClr>
                <a:schemeClr val="lt2"/>
              </a:buClr>
              <a:buSzPct val="100000"/>
              <a:defRPr sz="5600">
                <a:solidFill>
                  <a:schemeClr val="lt2"/>
                </a:solidFill>
              </a:defRPr>
            </a:lvl4pPr>
            <a:lvl5pPr lvl="4" algn="ctr" rtl="0">
              <a:spcBef>
                <a:spcPts val="0"/>
              </a:spcBef>
              <a:buClr>
                <a:schemeClr val="lt2"/>
              </a:buClr>
              <a:buSzPct val="100000"/>
              <a:defRPr sz="5600">
                <a:solidFill>
                  <a:schemeClr val="lt2"/>
                </a:solidFill>
              </a:defRPr>
            </a:lvl5pPr>
            <a:lvl6pPr lvl="5" algn="ctr" rtl="0">
              <a:spcBef>
                <a:spcPts val="0"/>
              </a:spcBef>
              <a:buClr>
                <a:schemeClr val="lt2"/>
              </a:buClr>
              <a:buSzPct val="100000"/>
              <a:defRPr sz="5600">
                <a:solidFill>
                  <a:schemeClr val="lt2"/>
                </a:solidFill>
              </a:defRPr>
            </a:lvl6pPr>
            <a:lvl7pPr lvl="6" algn="ctr" rtl="0">
              <a:spcBef>
                <a:spcPts val="0"/>
              </a:spcBef>
              <a:buClr>
                <a:schemeClr val="lt2"/>
              </a:buClr>
              <a:buSzPct val="100000"/>
              <a:defRPr sz="5600">
                <a:solidFill>
                  <a:schemeClr val="lt2"/>
                </a:solidFill>
              </a:defRPr>
            </a:lvl7pPr>
            <a:lvl8pPr lvl="7" algn="ctr" rtl="0">
              <a:spcBef>
                <a:spcPts val="0"/>
              </a:spcBef>
              <a:buClr>
                <a:schemeClr val="lt2"/>
              </a:buClr>
              <a:buSzPct val="100000"/>
              <a:defRPr sz="5600">
                <a:solidFill>
                  <a:schemeClr val="lt2"/>
                </a:solidFill>
              </a:defRPr>
            </a:lvl8pPr>
            <a:lvl9pPr lvl="8" algn="ctr" rtl="0">
              <a:spcBef>
                <a:spcPts val="0"/>
              </a:spcBef>
              <a:buClr>
                <a:schemeClr val="lt2"/>
              </a:buClr>
              <a:buSzPct val="100000"/>
              <a:defRPr sz="5600">
                <a:solidFill>
                  <a:schemeClr val="lt2"/>
                </a:solidFill>
              </a:defRPr>
            </a:lvl9pPr>
          </a:lstStyle>
          <a:p>
            <a:endParaRPr/>
          </a:p>
        </p:txBody>
      </p:sp>
      <p:sp>
        <p:nvSpPr>
          <p:cNvPr id="43" name="Shape 43"/>
          <p:cNvSpPr txBox="1">
            <a:spLocks noGrp="1"/>
          </p:cNvSpPr>
          <p:nvPr>
            <p:ph type="subTitle" idx="1"/>
          </p:nvPr>
        </p:nvSpPr>
        <p:spPr>
          <a:xfrm>
            <a:off x="354000" y="3692000"/>
            <a:ext cx="5393600" cy="17940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44" name="Shape 44"/>
          <p:cNvSpPr txBox="1">
            <a:spLocks noGrp="1"/>
          </p:cNvSpPr>
          <p:nvPr>
            <p:ph type="body" idx="2"/>
          </p:nvPr>
        </p:nvSpPr>
        <p:spPr>
          <a:xfrm>
            <a:off x="6586000" y="965600"/>
            <a:ext cx="5116000" cy="4926800"/>
          </a:xfrm>
          <a:prstGeom prst="rect">
            <a:avLst/>
          </a:prstGeom>
        </p:spPr>
        <p:txBody>
          <a:bodyPr lIns="91425" tIns="91425" rIns="91425" bIns="91425" anchor="ctr" anchorCtr="0"/>
          <a:lstStyle>
            <a:lvl1pPr lvl="0" rtl="0">
              <a:spcBef>
                <a:spcPts val="0"/>
              </a:spcBef>
              <a:buClr>
                <a:schemeClr val="accent1"/>
              </a:buClr>
              <a:defRPr>
                <a:solidFill>
                  <a:schemeClr val="accent1"/>
                </a:solidFill>
              </a:defRPr>
            </a:lvl1pPr>
            <a:lvl2pPr lvl="1" rtl="0">
              <a:spcBef>
                <a:spcPts val="0"/>
              </a:spcBef>
              <a:buClr>
                <a:schemeClr val="accent1"/>
              </a:buClr>
              <a:defRPr>
                <a:solidFill>
                  <a:schemeClr val="accent1"/>
                </a:solidFill>
              </a:defRPr>
            </a:lvl2pPr>
            <a:lvl3pPr lvl="2" rtl="0">
              <a:spcBef>
                <a:spcPts val="0"/>
              </a:spcBef>
              <a:buClr>
                <a:schemeClr val="accent1"/>
              </a:buClr>
              <a:defRPr>
                <a:solidFill>
                  <a:schemeClr val="accent1"/>
                </a:solidFill>
              </a:defRPr>
            </a:lvl3pPr>
            <a:lvl4pPr lvl="3" rtl="0">
              <a:spcBef>
                <a:spcPts val="0"/>
              </a:spcBef>
              <a:buClr>
                <a:schemeClr val="accent1"/>
              </a:buClr>
              <a:defRPr>
                <a:solidFill>
                  <a:schemeClr val="accent1"/>
                </a:solidFill>
              </a:defRPr>
            </a:lvl4pPr>
            <a:lvl5pPr lvl="4" rtl="0">
              <a:spcBef>
                <a:spcPts val="0"/>
              </a:spcBef>
              <a:buClr>
                <a:schemeClr val="accent1"/>
              </a:buClr>
              <a:defRPr>
                <a:solidFill>
                  <a:schemeClr val="accent1"/>
                </a:solidFill>
              </a:defRPr>
            </a:lvl5pPr>
            <a:lvl6pPr lvl="5" rtl="0">
              <a:spcBef>
                <a:spcPts val="0"/>
              </a:spcBef>
              <a:buClr>
                <a:schemeClr val="accent1"/>
              </a:buClr>
              <a:defRPr>
                <a:solidFill>
                  <a:schemeClr val="accent1"/>
                </a:solidFill>
              </a:defRPr>
            </a:lvl6pPr>
            <a:lvl7pPr lvl="6" rtl="0">
              <a:spcBef>
                <a:spcPts val="0"/>
              </a:spcBef>
              <a:buClr>
                <a:schemeClr val="accent1"/>
              </a:buClr>
              <a:defRPr>
                <a:solidFill>
                  <a:schemeClr val="accent1"/>
                </a:solidFill>
              </a:defRPr>
            </a:lvl7pPr>
            <a:lvl8pPr lvl="7" rtl="0">
              <a:spcBef>
                <a:spcPts val="0"/>
              </a:spcBef>
              <a:buClr>
                <a:schemeClr val="accent1"/>
              </a:buClr>
              <a:defRPr>
                <a:solidFill>
                  <a:schemeClr val="accent1"/>
                </a:solidFill>
              </a:defRPr>
            </a:lvl8pPr>
            <a:lvl9pPr lvl="8" rtl="0">
              <a:spcBef>
                <a:spcPts val="0"/>
              </a:spcBef>
              <a:buClr>
                <a:schemeClr val="accent1"/>
              </a:buClr>
              <a:defRPr>
                <a:solidFill>
                  <a:schemeClr val="accent1"/>
                </a:solidFill>
              </a:defRPr>
            </a:lvl9pPr>
          </a:lstStyle>
          <a:p>
            <a:endParaRPr/>
          </a:p>
        </p:txBody>
      </p:sp>
      <p:sp>
        <p:nvSpPr>
          <p:cNvPr id="45" name="Shape 4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solidFill>
                  <a:schemeClr val="accent1"/>
                </a:solidFill>
              </a:rPr>
              <a:pPr/>
              <a:t>‹#›</a:t>
            </a:fld>
            <a:endParaRPr lang="en">
              <a:solidFill>
                <a:schemeClr val="accent1"/>
              </a:solidFill>
            </a:endParaRPr>
          </a:p>
        </p:txBody>
      </p:sp>
    </p:spTree>
    <p:extLst>
      <p:ext uri="{BB962C8B-B14F-4D97-AF65-F5344CB8AC3E}">
        <p14:creationId xmlns:p14="http://schemas.microsoft.com/office/powerpoint/2010/main" val="372314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775D74-5B12-4278-B5A7-BF7B37D4216A}" type="datetimeFigureOut">
              <a:rPr lang="en-US" smtClean="0"/>
              <a:t>8/1/2016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86A35-B24A-4D01-8621-61EBEB903CAE}" type="slidenum">
              <a:rPr lang="en-US" smtClean="0"/>
              <a:t>‹#›</a:t>
            </a:fld>
            <a:endParaRPr lang="en-US"/>
          </a:p>
        </p:txBody>
      </p:sp>
    </p:spTree>
    <p:extLst>
      <p:ext uri="{BB962C8B-B14F-4D97-AF65-F5344CB8AC3E}">
        <p14:creationId xmlns:p14="http://schemas.microsoft.com/office/powerpoint/2010/main" val="242616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775D74-5B12-4278-B5A7-BF7B37D4216A}" type="datetimeFigureOut">
              <a:rPr lang="en-US" smtClean="0"/>
              <a:t>8/1/2016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86A35-B24A-4D01-8621-61EBEB903CAE}" type="slidenum">
              <a:rPr lang="en-US" smtClean="0"/>
              <a:t>‹#›</a:t>
            </a:fld>
            <a:endParaRPr lang="en-US"/>
          </a:p>
        </p:txBody>
      </p:sp>
    </p:spTree>
    <p:extLst>
      <p:ext uri="{BB962C8B-B14F-4D97-AF65-F5344CB8AC3E}">
        <p14:creationId xmlns:p14="http://schemas.microsoft.com/office/powerpoint/2010/main" val="348141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775D74-5B12-4278-B5A7-BF7B37D4216A}" type="datetimeFigureOut">
              <a:rPr lang="en-US" smtClean="0"/>
              <a:t>8/1/2016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86A35-B24A-4D01-8621-61EBEB903CAE}" type="slidenum">
              <a:rPr lang="en-US" smtClean="0"/>
              <a:t>‹#›</a:t>
            </a:fld>
            <a:endParaRPr lang="en-US"/>
          </a:p>
        </p:txBody>
      </p:sp>
    </p:spTree>
    <p:extLst>
      <p:ext uri="{BB962C8B-B14F-4D97-AF65-F5344CB8AC3E}">
        <p14:creationId xmlns:p14="http://schemas.microsoft.com/office/powerpoint/2010/main" val="213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775D74-5B12-4278-B5A7-BF7B37D4216A}" type="datetimeFigureOut">
              <a:rPr lang="en-US" smtClean="0"/>
              <a:t>8/1/2016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486A35-B24A-4D01-8621-61EBEB903CAE}" type="slidenum">
              <a:rPr lang="en-US" smtClean="0"/>
              <a:t>‹#›</a:t>
            </a:fld>
            <a:endParaRPr lang="en-US"/>
          </a:p>
        </p:txBody>
      </p:sp>
    </p:spTree>
    <p:extLst>
      <p:ext uri="{BB962C8B-B14F-4D97-AF65-F5344CB8AC3E}">
        <p14:creationId xmlns:p14="http://schemas.microsoft.com/office/powerpoint/2010/main" val="293967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775D74-5B12-4278-B5A7-BF7B37D4216A}" type="datetimeFigureOut">
              <a:rPr lang="en-US" smtClean="0"/>
              <a:t>8/1/2016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486A35-B24A-4D01-8621-61EBEB903CAE}" type="slidenum">
              <a:rPr lang="en-US" smtClean="0"/>
              <a:t>‹#›</a:t>
            </a:fld>
            <a:endParaRPr lang="en-US"/>
          </a:p>
        </p:txBody>
      </p:sp>
    </p:spTree>
    <p:extLst>
      <p:ext uri="{BB962C8B-B14F-4D97-AF65-F5344CB8AC3E}">
        <p14:creationId xmlns:p14="http://schemas.microsoft.com/office/powerpoint/2010/main" val="2559306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75D74-5B12-4278-B5A7-BF7B37D4216A}" type="datetimeFigureOut">
              <a:rPr lang="en-US" smtClean="0"/>
              <a:t>8/1/2016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486A35-B24A-4D01-8621-61EBEB903CAE}" type="slidenum">
              <a:rPr lang="en-US" smtClean="0"/>
              <a:t>‹#›</a:t>
            </a:fld>
            <a:endParaRPr lang="en-US"/>
          </a:p>
        </p:txBody>
      </p:sp>
    </p:spTree>
    <p:extLst>
      <p:ext uri="{BB962C8B-B14F-4D97-AF65-F5344CB8AC3E}">
        <p14:creationId xmlns:p14="http://schemas.microsoft.com/office/powerpoint/2010/main" val="115283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775D74-5B12-4278-B5A7-BF7B37D4216A}" type="datetimeFigureOut">
              <a:rPr lang="en-US" smtClean="0"/>
              <a:t>8/1/2016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86A35-B24A-4D01-8621-61EBEB903CAE}" type="slidenum">
              <a:rPr lang="en-US" smtClean="0"/>
              <a:t>‹#›</a:t>
            </a:fld>
            <a:endParaRPr lang="en-US"/>
          </a:p>
        </p:txBody>
      </p:sp>
    </p:spTree>
    <p:extLst>
      <p:ext uri="{BB962C8B-B14F-4D97-AF65-F5344CB8AC3E}">
        <p14:creationId xmlns:p14="http://schemas.microsoft.com/office/powerpoint/2010/main" val="3409754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775D74-5B12-4278-B5A7-BF7B37D4216A}" type="datetimeFigureOut">
              <a:rPr lang="en-US" smtClean="0"/>
              <a:t>8/1/2016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86A35-B24A-4D01-8621-61EBEB903CAE}" type="slidenum">
              <a:rPr lang="en-US" smtClean="0"/>
              <a:t>‹#›</a:t>
            </a:fld>
            <a:endParaRPr lang="en-US"/>
          </a:p>
        </p:txBody>
      </p:sp>
    </p:spTree>
    <p:extLst>
      <p:ext uri="{BB962C8B-B14F-4D97-AF65-F5344CB8AC3E}">
        <p14:creationId xmlns:p14="http://schemas.microsoft.com/office/powerpoint/2010/main" val="341635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75D74-5B12-4278-B5A7-BF7B37D4216A}" type="datetimeFigureOut">
              <a:rPr lang="en-US" smtClean="0"/>
              <a:t>8/1/2016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486A35-B24A-4D01-8621-61EBEB903CAE}" type="slidenum">
              <a:rPr lang="en-US" smtClean="0"/>
              <a:t>‹#›</a:t>
            </a:fld>
            <a:endParaRPr lang="en-US"/>
          </a:p>
        </p:txBody>
      </p:sp>
    </p:spTree>
    <p:extLst>
      <p:ext uri="{BB962C8B-B14F-4D97-AF65-F5344CB8AC3E}">
        <p14:creationId xmlns:p14="http://schemas.microsoft.com/office/powerpoint/2010/main" val="2101973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gif"/><Relationship Id="rId3" Type="http://schemas.openxmlformats.org/officeDocument/2006/relationships/image" Target="../media/image4.png"/><Relationship Id="rId7" Type="http://schemas.openxmlformats.org/officeDocument/2006/relationships/image" Target="../media/image49.png"/><Relationship Id="rId12" Type="http://schemas.openxmlformats.org/officeDocument/2006/relationships/image" Target="../media/image54.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gif"/><Relationship Id="rId5" Type="http://schemas.openxmlformats.org/officeDocument/2006/relationships/image" Target="../media/image47.png"/><Relationship Id="rId10" Type="http://schemas.openxmlformats.org/officeDocument/2006/relationships/image" Target="../media/image52.gif"/><Relationship Id="rId4" Type="http://schemas.openxmlformats.org/officeDocument/2006/relationships/image" Target="../media/image46.png"/><Relationship Id="rId9" Type="http://schemas.openxmlformats.org/officeDocument/2006/relationships/image" Target="../media/image51.gif"/></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4.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18.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4.png"/><Relationship Id="rId7"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jpg"/><Relationship Id="rId5" Type="http://schemas.openxmlformats.org/officeDocument/2006/relationships/image" Target="../media/image82.jpeg"/><Relationship Id="rId4" Type="http://schemas.openxmlformats.org/officeDocument/2006/relationships/image" Target="../media/image81.jpeg"/><Relationship Id="rId9" Type="http://schemas.openxmlformats.org/officeDocument/2006/relationships/image" Target="../media/image86.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92.gif"/><Relationship Id="rId13" Type="http://schemas.openxmlformats.org/officeDocument/2006/relationships/image" Target="../media/image97.jpg"/><Relationship Id="rId18" Type="http://schemas.openxmlformats.org/officeDocument/2006/relationships/image" Target="../media/image102.gif"/><Relationship Id="rId26" Type="http://schemas.openxmlformats.org/officeDocument/2006/relationships/image" Target="../media/image110.gif"/><Relationship Id="rId3" Type="http://schemas.openxmlformats.org/officeDocument/2006/relationships/image" Target="../media/image4.png"/><Relationship Id="rId21" Type="http://schemas.openxmlformats.org/officeDocument/2006/relationships/image" Target="../media/image105.jpg"/><Relationship Id="rId7" Type="http://schemas.openxmlformats.org/officeDocument/2006/relationships/image" Target="../media/image91.gif"/><Relationship Id="rId12" Type="http://schemas.openxmlformats.org/officeDocument/2006/relationships/image" Target="../media/image96.gif"/><Relationship Id="rId17" Type="http://schemas.openxmlformats.org/officeDocument/2006/relationships/image" Target="../media/image101.jpg"/><Relationship Id="rId25" Type="http://schemas.openxmlformats.org/officeDocument/2006/relationships/image" Target="../media/image109.jpg"/><Relationship Id="rId2" Type="http://schemas.openxmlformats.org/officeDocument/2006/relationships/notesSlide" Target="../notesSlides/notesSlide24.xml"/><Relationship Id="rId16" Type="http://schemas.openxmlformats.org/officeDocument/2006/relationships/image" Target="../media/image100.gif"/><Relationship Id="rId20" Type="http://schemas.openxmlformats.org/officeDocument/2006/relationships/image" Target="../media/image104.gif"/><Relationship Id="rId29" Type="http://schemas.openxmlformats.org/officeDocument/2006/relationships/image" Target="../media/image113.jpg"/><Relationship Id="rId1" Type="http://schemas.openxmlformats.org/officeDocument/2006/relationships/slideLayout" Target="../slideLayouts/slideLayout2.xml"/><Relationship Id="rId6" Type="http://schemas.openxmlformats.org/officeDocument/2006/relationships/image" Target="../media/image90.gif"/><Relationship Id="rId11" Type="http://schemas.openxmlformats.org/officeDocument/2006/relationships/image" Target="../media/image95.gif"/><Relationship Id="rId24" Type="http://schemas.openxmlformats.org/officeDocument/2006/relationships/image" Target="../media/image108.gif"/><Relationship Id="rId5" Type="http://schemas.openxmlformats.org/officeDocument/2006/relationships/image" Target="../media/image89.jpeg"/><Relationship Id="rId15" Type="http://schemas.openxmlformats.org/officeDocument/2006/relationships/image" Target="../media/image99.gif"/><Relationship Id="rId23" Type="http://schemas.openxmlformats.org/officeDocument/2006/relationships/image" Target="../media/image107.gif"/><Relationship Id="rId28" Type="http://schemas.openxmlformats.org/officeDocument/2006/relationships/image" Target="../media/image112.gif"/><Relationship Id="rId10" Type="http://schemas.openxmlformats.org/officeDocument/2006/relationships/image" Target="../media/image94.gif"/><Relationship Id="rId19" Type="http://schemas.openxmlformats.org/officeDocument/2006/relationships/image" Target="../media/image103.gif"/><Relationship Id="rId4" Type="http://schemas.openxmlformats.org/officeDocument/2006/relationships/image" Target="../media/image88.gif"/><Relationship Id="rId9" Type="http://schemas.openxmlformats.org/officeDocument/2006/relationships/image" Target="../media/image93.jpg"/><Relationship Id="rId14" Type="http://schemas.openxmlformats.org/officeDocument/2006/relationships/image" Target="../media/image98.gif"/><Relationship Id="rId22" Type="http://schemas.openxmlformats.org/officeDocument/2006/relationships/image" Target="../media/image106.gif"/><Relationship Id="rId27" Type="http://schemas.openxmlformats.org/officeDocument/2006/relationships/image" Target="../media/image111.gif"/></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9.jp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0.gif"/><Relationship Id="rId5" Type="http://schemas.openxmlformats.org/officeDocument/2006/relationships/image" Target="../media/image119.jpg"/><Relationship Id="rId4" Type="http://schemas.openxmlformats.org/officeDocument/2006/relationships/image" Target="../media/image118.png"/></Relationships>
</file>

<file path=ppt/slides/_rels/slide3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4.png"/><Relationship Id="rId7" Type="http://schemas.openxmlformats.org/officeDocument/2006/relationships/image" Target="../media/image123.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jpg"/><Relationship Id="rId4" Type="http://schemas.openxmlformats.org/officeDocument/2006/relationships/image" Target="../media/image120.gif"/></Relationships>
</file>

<file path=ppt/slides/_rels/slide3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2.png"/><Relationship Id="rId7" Type="http://schemas.openxmlformats.org/officeDocument/2006/relationships/image" Target="../media/image123.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1.jpg"/><Relationship Id="rId5" Type="http://schemas.openxmlformats.org/officeDocument/2006/relationships/image" Target="../media/image125.png"/><Relationship Id="rId4" Type="http://schemas.openxmlformats.org/officeDocument/2006/relationships/image" Target="../media/image4.png"/><Relationship Id="rId9" Type="http://schemas.openxmlformats.org/officeDocument/2006/relationships/image" Target="../media/image126.png"/></Relationships>
</file>

<file path=ppt/slides/_rels/slide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19.jp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19.jp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gif"/><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4.png"/><Relationship Id="rId10" Type="http://schemas.openxmlformats.org/officeDocument/2006/relationships/image" Target="../media/image18.jpeg"/><Relationship Id="rId4" Type="http://schemas.openxmlformats.org/officeDocument/2006/relationships/image" Target="../media/image13.png"/><Relationship Id="rId9" Type="http://schemas.openxmlformats.org/officeDocument/2006/relationships/image" Target="../media/image17.jpeg"/></Relationships>
</file>

<file path=ppt/slides/_rels/slide4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openxmlformats.org/officeDocument/2006/relationships/image" Target="../media/image138.jpeg"/><Relationship Id="rId13" Type="http://schemas.openxmlformats.org/officeDocument/2006/relationships/image" Target="../media/image143.jpeg"/><Relationship Id="rId18" Type="http://schemas.openxmlformats.org/officeDocument/2006/relationships/image" Target="../media/image148.jpeg"/><Relationship Id="rId3" Type="http://schemas.openxmlformats.org/officeDocument/2006/relationships/image" Target="../media/image119.jpg"/><Relationship Id="rId21" Type="http://schemas.openxmlformats.org/officeDocument/2006/relationships/image" Target="../media/image151.jpeg"/><Relationship Id="rId7" Type="http://schemas.openxmlformats.org/officeDocument/2006/relationships/image" Target="../media/image137.jpeg"/><Relationship Id="rId12" Type="http://schemas.openxmlformats.org/officeDocument/2006/relationships/image" Target="../media/image142.jpeg"/><Relationship Id="rId17" Type="http://schemas.openxmlformats.org/officeDocument/2006/relationships/image" Target="../media/image147.jpeg"/><Relationship Id="rId2" Type="http://schemas.openxmlformats.org/officeDocument/2006/relationships/notesSlide" Target="../notesSlides/notesSlide44.xml"/><Relationship Id="rId16" Type="http://schemas.openxmlformats.org/officeDocument/2006/relationships/image" Target="../media/image146.jpeg"/><Relationship Id="rId20" Type="http://schemas.openxmlformats.org/officeDocument/2006/relationships/image" Target="../media/image150.jpeg"/><Relationship Id="rId1" Type="http://schemas.openxmlformats.org/officeDocument/2006/relationships/slideLayout" Target="../slideLayouts/slideLayout2.xml"/><Relationship Id="rId6" Type="http://schemas.openxmlformats.org/officeDocument/2006/relationships/image" Target="../media/image136.jpeg"/><Relationship Id="rId11" Type="http://schemas.openxmlformats.org/officeDocument/2006/relationships/image" Target="../media/image141.jpeg"/><Relationship Id="rId5" Type="http://schemas.openxmlformats.org/officeDocument/2006/relationships/image" Target="../media/image135.jpeg"/><Relationship Id="rId15" Type="http://schemas.openxmlformats.org/officeDocument/2006/relationships/image" Target="../media/image145.jpeg"/><Relationship Id="rId23" Type="http://schemas.openxmlformats.org/officeDocument/2006/relationships/image" Target="../media/image4.png"/><Relationship Id="rId10" Type="http://schemas.openxmlformats.org/officeDocument/2006/relationships/image" Target="../media/image140.jpeg"/><Relationship Id="rId19" Type="http://schemas.openxmlformats.org/officeDocument/2006/relationships/image" Target="../media/image149.jpeg"/><Relationship Id="rId4" Type="http://schemas.openxmlformats.org/officeDocument/2006/relationships/image" Target="../media/image134.jpeg"/><Relationship Id="rId9" Type="http://schemas.openxmlformats.org/officeDocument/2006/relationships/image" Target="../media/image139.jpeg"/><Relationship Id="rId14" Type="http://schemas.openxmlformats.org/officeDocument/2006/relationships/image" Target="../media/image144.jpeg"/><Relationship Id="rId22" Type="http://schemas.openxmlformats.org/officeDocument/2006/relationships/image" Target="../media/image152.jpeg"/></Relationships>
</file>

<file path=ppt/slides/_rels/slide45.xml.rels><?xml version="1.0" encoding="UTF-8" standalone="yes"?>
<Relationships xmlns="http://schemas.openxmlformats.org/package/2006/relationships"><Relationship Id="rId8" Type="http://schemas.openxmlformats.org/officeDocument/2006/relationships/image" Target="../media/image139.jpeg"/><Relationship Id="rId13" Type="http://schemas.openxmlformats.org/officeDocument/2006/relationships/image" Target="../media/image144.jpeg"/><Relationship Id="rId18" Type="http://schemas.openxmlformats.org/officeDocument/2006/relationships/image" Target="../media/image149.jpeg"/><Relationship Id="rId3" Type="http://schemas.openxmlformats.org/officeDocument/2006/relationships/image" Target="../media/image134.jpeg"/><Relationship Id="rId21" Type="http://schemas.openxmlformats.org/officeDocument/2006/relationships/image" Target="../media/image152.jpeg"/><Relationship Id="rId7" Type="http://schemas.openxmlformats.org/officeDocument/2006/relationships/image" Target="../media/image138.jpeg"/><Relationship Id="rId12" Type="http://schemas.openxmlformats.org/officeDocument/2006/relationships/image" Target="../media/image143.jpeg"/><Relationship Id="rId17" Type="http://schemas.openxmlformats.org/officeDocument/2006/relationships/image" Target="../media/image148.jpeg"/><Relationship Id="rId2" Type="http://schemas.openxmlformats.org/officeDocument/2006/relationships/notesSlide" Target="../notesSlides/notesSlide45.xml"/><Relationship Id="rId16" Type="http://schemas.openxmlformats.org/officeDocument/2006/relationships/image" Target="../media/image147.jpeg"/><Relationship Id="rId20" Type="http://schemas.openxmlformats.org/officeDocument/2006/relationships/image" Target="../media/image151.jpeg"/><Relationship Id="rId1" Type="http://schemas.openxmlformats.org/officeDocument/2006/relationships/slideLayout" Target="../slideLayouts/slideLayout2.xml"/><Relationship Id="rId6" Type="http://schemas.openxmlformats.org/officeDocument/2006/relationships/image" Target="../media/image137.jpeg"/><Relationship Id="rId11" Type="http://schemas.openxmlformats.org/officeDocument/2006/relationships/image" Target="../media/image142.jpeg"/><Relationship Id="rId24" Type="http://schemas.openxmlformats.org/officeDocument/2006/relationships/image" Target="../media/image4.png"/><Relationship Id="rId5" Type="http://schemas.openxmlformats.org/officeDocument/2006/relationships/image" Target="../media/image136.jpeg"/><Relationship Id="rId15" Type="http://schemas.openxmlformats.org/officeDocument/2006/relationships/image" Target="../media/image146.jpeg"/><Relationship Id="rId23" Type="http://schemas.openxmlformats.org/officeDocument/2006/relationships/image" Target="../media/image153.png"/><Relationship Id="rId10" Type="http://schemas.openxmlformats.org/officeDocument/2006/relationships/image" Target="../media/image141.jpeg"/><Relationship Id="rId19" Type="http://schemas.openxmlformats.org/officeDocument/2006/relationships/image" Target="../media/image150.jpeg"/><Relationship Id="rId4" Type="http://schemas.openxmlformats.org/officeDocument/2006/relationships/image" Target="../media/image135.jpeg"/><Relationship Id="rId9" Type="http://schemas.openxmlformats.org/officeDocument/2006/relationships/image" Target="../media/image140.jpeg"/><Relationship Id="rId14" Type="http://schemas.openxmlformats.org/officeDocument/2006/relationships/image" Target="../media/image145.jpeg"/><Relationship Id="rId22" Type="http://schemas.openxmlformats.org/officeDocument/2006/relationships/image" Target="../media/image118.png"/></Relationships>
</file>

<file path=ppt/slides/_rels/slide46.xml.rels><?xml version="1.0" encoding="UTF-8" standalone="yes"?>
<Relationships xmlns="http://schemas.openxmlformats.org/package/2006/relationships"><Relationship Id="rId8" Type="http://schemas.openxmlformats.org/officeDocument/2006/relationships/image" Target="../media/image159.jpg"/><Relationship Id="rId13" Type="http://schemas.openxmlformats.org/officeDocument/2006/relationships/image" Target="../media/image163.jpeg"/><Relationship Id="rId18" Type="http://schemas.openxmlformats.org/officeDocument/2006/relationships/image" Target="../media/image168.jpeg"/><Relationship Id="rId3" Type="http://schemas.openxmlformats.org/officeDocument/2006/relationships/image" Target="../media/image154.png"/><Relationship Id="rId21" Type="http://schemas.openxmlformats.org/officeDocument/2006/relationships/image" Target="../media/image171.jpeg"/><Relationship Id="rId7" Type="http://schemas.openxmlformats.org/officeDocument/2006/relationships/image" Target="../media/image158.jpg"/><Relationship Id="rId12" Type="http://schemas.openxmlformats.org/officeDocument/2006/relationships/image" Target="../media/image162.jpeg"/><Relationship Id="rId17" Type="http://schemas.openxmlformats.org/officeDocument/2006/relationships/image" Target="../media/image167.jpeg"/><Relationship Id="rId2" Type="http://schemas.openxmlformats.org/officeDocument/2006/relationships/notesSlide" Target="../notesSlides/notesSlide46.xml"/><Relationship Id="rId16" Type="http://schemas.openxmlformats.org/officeDocument/2006/relationships/image" Target="../media/image166.png"/><Relationship Id="rId20" Type="http://schemas.openxmlformats.org/officeDocument/2006/relationships/image" Target="../media/image170.jpeg"/><Relationship Id="rId1" Type="http://schemas.openxmlformats.org/officeDocument/2006/relationships/slideLayout" Target="../slideLayouts/slideLayout2.xml"/><Relationship Id="rId6" Type="http://schemas.openxmlformats.org/officeDocument/2006/relationships/image" Target="../media/image157.jpeg"/><Relationship Id="rId11" Type="http://schemas.openxmlformats.org/officeDocument/2006/relationships/image" Target="../media/image161.jpeg"/><Relationship Id="rId5" Type="http://schemas.openxmlformats.org/officeDocument/2006/relationships/image" Target="../media/image156.png"/><Relationship Id="rId15" Type="http://schemas.openxmlformats.org/officeDocument/2006/relationships/image" Target="../media/image165.jpeg"/><Relationship Id="rId10" Type="http://schemas.openxmlformats.org/officeDocument/2006/relationships/image" Target="../media/image160.png"/><Relationship Id="rId19" Type="http://schemas.openxmlformats.org/officeDocument/2006/relationships/image" Target="../media/image169.jpeg"/><Relationship Id="rId4" Type="http://schemas.openxmlformats.org/officeDocument/2006/relationships/image" Target="../media/image155.png"/><Relationship Id="rId9" Type="http://schemas.openxmlformats.org/officeDocument/2006/relationships/image" Target="../media/image4.png"/><Relationship Id="rId14" Type="http://schemas.openxmlformats.org/officeDocument/2006/relationships/image" Target="../media/image164.jpeg"/></Relationships>
</file>

<file path=ppt/slides/_rels/slide47.xml.rels><?xml version="1.0" encoding="UTF-8" standalone="yes"?>
<Relationships xmlns="http://schemas.openxmlformats.org/package/2006/relationships"><Relationship Id="rId8" Type="http://schemas.openxmlformats.org/officeDocument/2006/relationships/image" Target="../media/image158.jpg"/><Relationship Id="rId13" Type="http://schemas.openxmlformats.org/officeDocument/2006/relationships/image" Target="../media/image163.jpeg"/><Relationship Id="rId18" Type="http://schemas.openxmlformats.org/officeDocument/2006/relationships/image" Target="../media/image168.jpeg"/><Relationship Id="rId3" Type="http://schemas.openxmlformats.org/officeDocument/2006/relationships/image" Target="../media/image4.png"/><Relationship Id="rId21" Type="http://schemas.openxmlformats.org/officeDocument/2006/relationships/image" Target="../media/image171.jpeg"/><Relationship Id="rId7" Type="http://schemas.openxmlformats.org/officeDocument/2006/relationships/image" Target="../media/image157.jpeg"/><Relationship Id="rId12" Type="http://schemas.openxmlformats.org/officeDocument/2006/relationships/image" Target="../media/image162.jpeg"/><Relationship Id="rId17" Type="http://schemas.openxmlformats.org/officeDocument/2006/relationships/image" Target="../media/image167.jpeg"/><Relationship Id="rId2" Type="http://schemas.openxmlformats.org/officeDocument/2006/relationships/notesSlide" Target="../notesSlides/notesSlide47.xml"/><Relationship Id="rId16" Type="http://schemas.openxmlformats.org/officeDocument/2006/relationships/image" Target="../media/image166.png"/><Relationship Id="rId20" Type="http://schemas.openxmlformats.org/officeDocument/2006/relationships/image" Target="../media/image170.jpeg"/><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1.jpeg"/><Relationship Id="rId5" Type="http://schemas.openxmlformats.org/officeDocument/2006/relationships/image" Target="../media/image155.png"/><Relationship Id="rId15" Type="http://schemas.openxmlformats.org/officeDocument/2006/relationships/image" Target="../media/image165.jpeg"/><Relationship Id="rId10" Type="http://schemas.openxmlformats.org/officeDocument/2006/relationships/image" Target="../media/image160.png"/><Relationship Id="rId19" Type="http://schemas.openxmlformats.org/officeDocument/2006/relationships/image" Target="../media/image169.jpeg"/><Relationship Id="rId4" Type="http://schemas.openxmlformats.org/officeDocument/2006/relationships/image" Target="../media/image154.png"/><Relationship Id="rId9" Type="http://schemas.openxmlformats.org/officeDocument/2006/relationships/image" Target="../media/image159.jpg"/><Relationship Id="rId14" Type="http://schemas.openxmlformats.org/officeDocument/2006/relationships/image" Target="../media/image164.jpeg"/></Relationships>
</file>

<file path=ppt/slides/_rels/slide48.xml.rels><?xml version="1.0" encoding="UTF-8" standalone="yes"?>
<Relationships xmlns="http://schemas.openxmlformats.org/package/2006/relationships"><Relationship Id="rId8" Type="http://schemas.openxmlformats.org/officeDocument/2006/relationships/image" Target="../media/image158.jpg"/><Relationship Id="rId13" Type="http://schemas.openxmlformats.org/officeDocument/2006/relationships/image" Target="../media/image163.jpeg"/><Relationship Id="rId18" Type="http://schemas.openxmlformats.org/officeDocument/2006/relationships/image" Target="../media/image168.jpeg"/><Relationship Id="rId3" Type="http://schemas.openxmlformats.org/officeDocument/2006/relationships/image" Target="../media/image4.png"/><Relationship Id="rId21" Type="http://schemas.openxmlformats.org/officeDocument/2006/relationships/image" Target="../media/image171.jpeg"/><Relationship Id="rId7" Type="http://schemas.openxmlformats.org/officeDocument/2006/relationships/image" Target="../media/image157.jpeg"/><Relationship Id="rId12" Type="http://schemas.openxmlformats.org/officeDocument/2006/relationships/image" Target="../media/image162.jpeg"/><Relationship Id="rId17" Type="http://schemas.openxmlformats.org/officeDocument/2006/relationships/image" Target="../media/image167.jpeg"/><Relationship Id="rId2" Type="http://schemas.openxmlformats.org/officeDocument/2006/relationships/notesSlide" Target="../notesSlides/notesSlide48.xml"/><Relationship Id="rId16" Type="http://schemas.openxmlformats.org/officeDocument/2006/relationships/image" Target="../media/image166.png"/><Relationship Id="rId20" Type="http://schemas.openxmlformats.org/officeDocument/2006/relationships/image" Target="../media/image170.jpeg"/><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1.jpeg"/><Relationship Id="rId5" Type="http://schemas.openxmlformats.org/officeDocument/2006/relationships/image" Target="../media/image155.png"/><Relationship Id="rId15" Type="http://schemas.openxmlformats.org/officeDocument/2006/relationships/image" Target="../media/image165.jpeg"/><Relationship Id="rId10" Type="http://schemas.openxmlformats.org/officeDocument/2006/relationships/image" Target="../media/image160.png"/><Relationship Id="rId19" Type="http://schemas.openxmlformats.org/officeDocument/2006/relationships/image" Target="../media/image169.jpeg"/><Relationship Id="rId4" Type="http://schemas.openxmlformats.org/officeDocument/2006/relationships/image" Target="../media/image154.png"/><Relationship Id="rId9" Type="http://schemas.openxmlformats.org/officeDocument/2006/relationships/image" Target="../media/image159.jpg"/><Relationship Id="rId14" Type="http://schemas.openxmlformats.org/officeDocument/2006/relationships/image" Target="../media/image164.jpe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 Id="rId9"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5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174.png"/><Relationship Id="rId4"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3.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4.pn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61"/>
          <p:cNvPicPr preferRelativeResize="0"/>
          <p:nvPr/>
        </p:nvPicPr>
        <p:blipFill rotWithShape="1">
          <a:blip r:embed="rId3">
            <a:alphaModFix/>
          </a:blip>
          <a:srcRect b="34250"/>
          <a:stretch/>
        </p:blipFill>
        <p:spPr>
          <a:xfrm>
            <a:off x="0" y="2135531"/>
            <a:ext cx="12192000" cy="1413917"/>
          </a:xfrm>
          <a:prstGeom prst="rect">
            <a:avLst/>
          </a:prstGeom>
          <a:noFill/>
          <a:ln>
            <a:noFill/>
          </a:ln>
        </p:spPr>
      </p:pic>
      <p:sp>
        <p:nvSpPr>
          <p:cNvPr id="5" name="Shape 59"/>
          <p:cNvSpPr txBox="1">
            <a:spLocks/>
          </p:cNvSpPr>
          <p:nvPr/>
        </p:nvSpPr>
        <p:spPr>
          <a:xfrm>
            <a:off x="0" y="446216"/>
            <a:ext cx="12192000" cy="1522800"/>
          </a:xfrm>
          <a:prstGeom prst="rect">
            <a:avLst/>
          </a:prstGeom>
          <a:ln>
            <a:noFill/>
          </a:ln>
          <a:effectLst/>
        </p:spPr>
        <p:txBody>
          <a:bodyPr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sz="4800" b="1" dirty="0">
                <a:effectLst>
                  <a:outerShdw blurRad="38100" dist="38100" dir="2700000" algn="tl">
                    <a:srgbClr val="000000">
                      <a:alpha val="43137"/>
                    </a:srgbClr>
                  </a:outerShdw>
                </a:effectLst>
              </a:rPr>
              <a:t>The Sketchy Database</a:t>
            </a:r>
          </a:p>
          <a:p>
            <a:pPr algn="ctr">
              <a:spcBef>
                <a:spcPts val="0"/>
              </a:spcBef>
            </a:pPr>
            <a:r>
              <a:rPr lang="en" sz="4800" b="1" dirty="0">
                <a:effectLst>
                  <a:outerShdw blurRad="38100" dist="38100" dir="2700000" algn="tl">
                    <a:srgbClr val="000000">
                      <a:alpha val="43137"/>
                    </a:srgbClr>
                  </a:outerShdw>
                </a:effectLst>
              </a:rPr>
              <a:t>Learning to Retrieve Badly Drawn Bunnies</a:t>
            </a:r>
          </a:p>
        </p:txBody>
      </p:sp>
      <p:sp>
        <p:nvSpPr>
          <p:cNvPr id="7" name="Rectangle 6"/>
          <p:cNvSpPr/>
          <p:nvPr/>
        </p:nvSpPr>
        <p:spPr>
          <a:xfrm>
            <a:off x="0" y="4532415"/>
            <a:ext cx="12192000" cy="523220"/>
          </a:xfrm>
          <a:prstGeom prst="rect">
            <a:avLst/>
          </a:prstGeom>
        </p:spPr>
        <p:txBody>
          <a:bodyPr wrap="square">
            <a:spAutoFit/>
          </a:bodyPr>
          <a:lstStyle/>
          <a:p>
            <a:pPr lvl="0" algn="ctr">
              <a:spcBef>
                <a:spcPts val="0"/>
              </a:spcBef>
              <a:buNone/>
            </a:pPr>
            <a:r>
              <a:rPr lang="en" sz="2800" dirty="0">
                <a:effectLst>
                  <a:outerShdw blurRad="38100" dist="38100" dir="2700000" algn="tl">
                    <a:srgbClr val="000000">
                      <a:alpha val="43137"/>
                    </a:srgbClr>
                  </a:outerShdw>
                </a:effectLst>
              </a:rPr>
              <a:t>Patsorn Sangkloy</a:t>
            </a:r>
            <a:r>
              <a:rPr lang="en" sz="2800" baseline="30000" dirty="0">
                <a:effectLst>
                  <a:outerShdw blurRad="38100" dist="38100" dir="2700000" algn="tl">
                    <a:srgbClr val="000000">
                      <a:alpha val="43137"/>
                    </a:srgbClr>
                  </a:outerShdw>
                </a:effectLst>
              </a:rPr>
              <a:t>1</a:t>
            </a:r>
            <a:r>
              <a:rPr lang="en" sz="2800" dirty="0">
                <a:effectLst>
                  <a:outerShdw blurRad="38100" dist="38100" dir="2700000" algn="tl">
                    <a:srgbClr val="000000">
                      <a:alpha val="43137"/>
                    </a:srgbClr>
                  </a:outerShdw>
                </a:effectLst>
              </a:rPr>
              <a:t>    Nathan Burnell</a:t>
            </a:r>
            <a:r>
              <a:rPr lang="en" sz="2800" baseline="30000" dirty="0">
                <a:effectLst>
                  <a:outerShdw blurRad="38100" dist="38100" dir="2700000" algn="tl">
                    <a:srgbClr val="000000">
                      <a:alpha val="43137"/>
                    </a:srgbClr>
                  </a:outerShdw>
                </a:effectLst>
              </a:rPr>
              <a:t>2</a:t>
            </a:r>
            <a:r>
              <a:rPr lang="en" sz="2800" dirty="0">
                <a:effectLst>
                  <a:outerShdw blurRad="38100" dist="38100" dir="2700000" algn="tl">
                    <a:srgbClr val="000000">
                      <a:alpha val="43137"/>
                    </a:srgbClr>
                  </a:outerShdw>
                </a:effectLst>
              </a:rPr>
              <a:t>    Cusuh Ham</a:t>
            </a:r>
            <a:r>
              <a:rPr lang="en" sz="2800" baseline="30000" dirty="0">
                <a:effectLst>
                  <a:outerShdw blurRad="38100" dist="38100" dir="2700000" algn="tl">
                    <a:srgbClr val="000000">
                      <a:alpha val="43137"/>
                    </a:srgbClr>
                  </a:outerShdw>
                </a:effectLst>
              </a:rPr>
              <a:t>1</a:t>
            </a:r>
            <a:r>
              <a:rPr lang="en" sz="2800" dirty="0">
                <a:effectLst>
                  <a:outerShdw blurRad="38100" dist="38100" dir="2700000" algn="tl">
                    <a:srgbClr val="000000">
                      <a:alpha val="43137"/>
                    </a:srgbClr>
                  </a:outerShdw>
                </a:effectLst>
              </a:rPr>
              <a:t>    James Hays</a:t>
            </a:r>
            <a:r>
              <a:rPr lang="en" sz="2800" baseline="30000" dirty="0">
                <a:effectLst>
                  <a:outerShdw blurRad="38100" dist="38100" dir="2700000" algn="tl">
                    <a:srgbClr val="000000">
                      <a:alpha val="43137"/>
                    </a:srgbClr>
                  </a:outerShdw>
                </a:effectLst>
              </a:rPr>
              <a:t>1</a:t>
            </a:r>
            <a:endParaRPr lang="en" sz="2800" dirty="0">
              <a:effectLst>
                <a:outerShdw blurRad="38100" dist="38100" dir="2700000" algn="tl">
                  <a:srgbClr val="000000">
                    <a:alpha val="43137"/>
                  </a:srgbClr>
                </a:outerShdw>
              </a:effectLst>
            </a:endParaRPr>
          </a:p>
        </p:txBody>
      </p:sp>
      <p:sp>
        <p:nvSpPr>
          <p:cNvPr id="13" name="TextBox 12"/>
          <p:cNvSpPr txBox="1"/>
          <p:nvPr/>
        </p:nvSpPr>
        <p:spPr>
          <a:xfrm>
            <a:off x="1424940" y="5188214"/>
            <a:ext cx="2468880" cy="461665"/>
          </a:xfrm>
          <a:prstGeom prst="rect">
            <a:avLst/>
          </a:prstGeom>
          <a:noFill/>
        </p:spPr>
        <p:txBody>
          <a:bodyPr wrap="square" rtlCol="0">
            <a:spAutoFit/>
          </a:bodyPr>
          <a:lstStyle/>
          <a:p>
            <a:r>
              <a:rPr lang="en" sz="2400" i="1" baseline="30000" dirty="0">
                <a:effectLst>
                  <a:outerShdw blurRad="38100" dist="38100" dir="2700000" algn="tl">
                    <a:srgbClr val="000000">
                      <a:alpha val="43137"/>
                    </a:srgbClr>
                  </a:outerShdw>
                </a:effectLst>
              </a:rPr>
              <a:t>		1</a:t>
            </a:r>
            <a:endParaRPr lang="en-US" sz="2400" i="1" dirty="0"/>
          </a:p>
        </p:txBody>
      </p:sp>
      <p:sp>
        <p:nvSpPr>
          <p:cNvPr id="16" name="TextBox 15"/>
          <p:cNvSpPr txBox="1"/>
          <p:nvPr/>
        </p:nvSpPr>
        <p:spPr>
          <a:xfrm>
            <a:off x="6598920" y="5117472"/>
            <a:ext cx="586740" cy="462192"/>
          </a:xfrm>
          <a:prstGeom prst="rect">
            <a:avLst/>
          </a:prstGeom>
          <a:noFill/>
        </p:spPr>
        <p:txBody>
          <a:bodyPr wrap="square" rtlCol="0">
            <a:spAutoFit/>
          </a:bodyPr>
          <a:lstStyle/>
          <a:p>
            <a:r>
              <a:rPr lang="en" sz="2400" i="1" baseline="30000" dirty="0">
                <a:effectLst>
                  <a:outerShdw blurRad="38100" dist="38100" dir="2700000" algn="tl">
                    <a:srgbClr val="000000">
                      <a:alpha val="43137"/>
                    </a:srgbClr>
                  </a:outerShdw>
                </a:effectLst>
              </a:rPr>
              <a:t>2</a:t>
            </a:r>
            <a:endParaRPr lang="en-US" sz="2400" i="1" dirty="0"/>
          </a:p>
        </p:txBody>
      </p:sp>
      <p:pic>
        <p:nvPicPr>
          <p:cNvPr id="2054" name="Picture 6" descr="http://www.comm.gatech.edu/sites/comm.gatech.edu/files/images/georgia-tech-logo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5134"/>
          <a:stretch/>
        </p:blipFill>
        <p:spPr bwMode="auto">
          <a:xfrm>
            <a:off x="3493135" y="5226164"/>
            <a:ext cx="2625725" cy="7351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brown.edu/webmaster/visual_identity/images/logo_med.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2135" y="5117472"/>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2016.siggraph.org/sites/default/files/s16_high_black_right_ta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67749" y="156814"/>
            <a:ext cx="2117571" cy="578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907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1100" y="406179"/>
            <a:ext cx="10871399" cy="790121"/>
          </a:xfrm>
        </p:spPr>
        <p:txBody>
          <a:bodyPr/>
          <a:lstStyle/>
          <a:p>
            <a:r>
              <a:rPr lang="en-US" dirty="0"/>
              <a:t>How to Build a Sketch-Photo Dataset?</a:t>
            </a:r>
          </a:p>
        </p:txBody>
      </p:sp>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4738" y="6215390"/>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Collection of sketch/image pairs</a:t>
            </a:r>
          </a:p>
        </p:txBody>
      </p:sp>
      <p:sp>
        <p:nvSpPr>
          <p:cNvPr id="8" name="Shape 75"/>
          <p:cNvSpPr txBox="1"/>
          <p:nvPr/>
        </p:nvSpPr>
        <p:spPr>
          <a:xfrm>
            <a:off x="6134793" y="1850024"/>
            <a:ext cx="5104014" cy="3937354"/>
          </a:xfrm>
          <a:prstGeom prst="rect">
            <a:avLst/>
          </a:prstGeom>
          <a:solidFill>
            <a:schemeClr val="bg1">
              <a:lumMod val="95000"/>
            </a:schemeClr>
          </a:solidFill>
          <a:ln>
            <a:noFill/>
          </a:ln>
        </p:spPr>
        <p:txBody>
          <a:bodyPr lIns="91425" tIns="91425" rIns="91425" bIns="91425" anchor="t" anchorCtr="0">
            <a:noAutofit/>
          </a:bodyPr>
          <a:lstStyle/>
          <a:p>
            <a:pPr lvl="0">
              <a:spcBef>
                <a:spcPts val="0"/>
              </a:spcBef>
              <a:buNone/>
            </a:pPr>
            <a:r>
              <a:rPr lang="en" sz="2000" b="1" dirty="0"/>
              <a:t>Our approach:</a:t>
            </a:r>
          </a:p>
          <a:p>
            <a:pPr lvl="0">
              <a:spcBef>
                <a:spcPts val="0"/>
              </a:spcBef>
              <a:buNone/>
            </a:pPr>
            <a:endParaRPr lang="en" sz="800" dirty="0"/>
          </a:p>
          <a:p>
            <a:pPr marL="457200" lvl="0" indent="-342900" rtl="0">
              <a:spcBef>
                <a:spcPts val="0"/>
              </a:spcBef>
              <a:buSzPct val="100000"/>
              <a:buAutoNum type="arabicPeriod"/>
            </a:pPr>
            <a:r>
              <a:rPr lang="en" sz="2000" dirty="0"/>
              <a:t>Obtain a collection of photographs</a:t>
            </a:r>
          </a:p>
          <a:p>
            <a:pPr lvl="0" rtl="0">
              <a:spcBef>
                <a:spcPts val="0"/>
              </a:spcBef>
              <a:buNone/>
            </a:pPr>
            <a:endParaRPr sz="800" dirty="0"/>
          </a:p>
          <a:p>
            <a:pPr marL="457200" lvl="0" indent="-347472" rtl="0">
              <a:spcBef>
                <a:spcPts val="0"/>
              </a:spcBef>
              <a:buSzPct val="100000"/>
              <a:buFont typeface="+mj-lt"/>
              <a:buAutoNum type="arabicPeriod" startAt="2"/>
            </a:pPr>
            <a:r>
              <a:rPr lang="en" sz="2000" dirty="0"/>
              <a:t>Ask participants to sketch the contents of each photograph</a:t>
            </a:r>
          </a:p>
          <a:p>
            <a:pPr lvl="0" rtl="0">
              <a:spcBef>
                <a:spcPts val="0"/>
              </a:spcBef>
              <a:buNone/>
            </a:pPr>
            <a:endParaRPr sz="800" dirty="0"/>
          </a:p>
          <a:p>
            <a:pPr lvl="0" rtl="0">
              <a:spcBef>
                <a:spcPts val="0"/>
              </a:spcBef>
              <a:buNone/>
            </a:pPr>
            <a:endParaRPr lang="en-US" sz="2000" dirty="0"/>
          </a:p>
          <a:p>
            <a:pPr lvl="0" rtl="0">
              <a:spcBef>
                <a:spcPts val="0"/>
              </a:spcBef>
              <a:buNone/>
            </a:pPr>
            <a:endParaRPr lang="en-US" sz="2000" dirty="0"/>
          </a:p>
        </p:txBody>
      </p:sp>
      <p:sp>
        <p:nvSpPr>
          <p:cNvPr id="9" name="Shape 75"/>
          <p:cNvSpPr txBox="1"/>
          <p:nvPr/>
        </p:nvSpPr>
        <p:spPr>
          <a:xfrm>
            <a:off x="582815" y="1850024"/>
            <a:ext cx="5252719" cy="3937354"/>
          </a:xfrm>
          <a:prstGeom prst="rect">
            <a:avLst/>
          </a:prstGeom>
          <a:solidFill>
            <a:schemeClr val="bg1">
              <a:lumMod val="95000"/>
            </a:schemeClr>
          </a:solidFill>
          <a:ln>
            <a:noFill/>
          </a:ln>
        </p:spPr>
        <p:txBody>
          <a:bodyPr lIns="91425" tIns="91425" rIns="91425" bIns="91425" anchor="t" anchorCtr="0">
            <a:noAutofit/>
          </a:bodyPr>
          <a:lstStyle/>
          <a:p>
            <a:pPr lvl="0">
              <a:spcBef>
                <a:spcPts val="0"/>
              </a:spcBef>
              <a:buNone/>
            </a:pPr>
            <a:r>
              <a:rPr lang="en" sz="2000" b="1" dirty="0"/>
              <a:t>One approach from </a:t>
            </a:r>
            <a:r>
              <a:rPr lang="en-US" sz="2000" b="1" dirty="0" err="1"/>
              <a:t>Eitz</a:t>
            </a:r>
            <a:r>
              <a:rPr lang="en-US" sz="2000" b="1" dirty="0"/>
              <a:t> et al. 2011</a:t>
            </a:r>
            <a:r>
              <a:rPr lang="en" sz="2000" b="1" dirty="0"/>
              <a:t>:</a:t>
            </a:r>
          </a:p>
          <a:p>
            <a:pPr lvl="0">
              <a:spcBef>
                <a:spcPts val="0"/>
              </a:spcBef>
              <a:buNone/>
            </a:pPr>
            <a:endParaRPr lang="en" sz="800" dirty="0"/>
          </a:p>
          <a:p>
            <a:pPr marL="457200" lvl="0" indent="-342900" rtl="0">
              <a:spcBef>
                <a:spcPts val="0"/>
              </a:spcBef>
              <a:buSzPct val="100000"/>
              <a:buAutoNum type="arabicPeriod"/>
            </a:pPr>
            <a:r>
              <a:rPr lang="en" sz="2000" dirty="0"/>
              <a:t>Obtain a collection of sketches</a:t>
            </a:r>
          </a:p>
          <a:p>
            <a:pPr lvl="0" rtl="0">
              <a:spcBef>
                <a:spcPts val="0"/>
              </a:spcBef>
              <a:buNone/>
            </a:pPr>
            <a:endParaRPr sz="800" dirty="0"/>
          </a:p>
          <a:p>
            <a:pPr marL="457200" lvl="0" indent="-347472" rtl="0">
              <a:spcBef>
                <a:spcPts val="0"/>
              </a:spcBef>
              <a:buSzPct val="100000"/>
              <a:buFont typeface="+mj-lt"/>
              <a:buAutoNum type="arabicPeriod" startAt="2"/>
            </a:pPr>
            <a:r>
              <a:rPr lang="en" sz="2000" dirty="0"/>
              <a:t>Obtain a collection of photographs</a:t>
            </a:r>
          </a:p>
          <a:p>
            <a:pPr lvl="0" rtl="0">
              <a:spcBef>
                <a:spcPts val="0"/>
              </a:spcBef>
              <a:buNone/>
            </a:pPr>
            <a:endParaRPr sz="800" dirty="0"/>
          </a:p>
          <a:p>
            <a:pPr marL="457200" lvl="0" indent="-347472" rtl="0">
              <a:spcBef>
                <a:spcPts val="0"/>
              </a:spcBef>
              <a:buSzPct val="100000"/>
              <a:buFont typeface="+mj-lt"/>
              <a:buAutoNum type="arabicPeriod" startAt="3"/>
            </a:pPr>
            <a:r>
              <a:rPr lang="en" sz="2000" dirty="0"/>
              <a:t>Ask participants to match photos to sketches</a:t>
            </a:r>
          </a:p>
          <a:p>
            <a:pPr lvl="0" rtl="0">
              <a:spcBef>
                <a:spcPts val="0"/>
              </a:spcBef>
              <a:buNone/>
            </a:pPr>
            <a:endParaRPr sz="800" dirty="0"/>
          </a:p>
          <a:p>
            <a:pPr lvl="0" rtl="0">
              <a:spcBef>
                <a:spcPts val="0"/>
              </a:spcBef>
              <a:buNone/>
            </a:pPr>
            <a:endParaRPr lang="en-US" sz="2000" dirty="0"/>
          </a:p>
          <a:p>
            <a:pPr lvl="0" rtl="0">
              <a:spcBef>
                <a:spcPts val="0"/>
              </a:spcBef>
              <a:buNone/>
            </a:pPr>
            <a:endParaRPr lang="en-US" sz="20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372" y="4241857"/>
            <a:ext cx="1196300" cy="11963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367" y="4241857"/>
            <a:ext cx="1797718" cy="11963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9241" y="4241857"/>
            <a:ext cx="1674820" cy="1196300"/>
          </a:xfrm>
          <a:prstGeom prst="rect">
            <a:avLst/>
          </a:prstGeom>
        </p:spPr>
      </p:pic>
      <p:sp>
        <p:nvSpPr>
          <p:cNvPr id="7" name="Oval 6"/>
          <p:cNvSpPr/>
          <p:nvPr/>
        </p:nvSpPr>
        <p:spPr>
          <a:xfrm>
            <a:off x="3493796" y="5033478"/>
            <a:ext cx="748145" cy="7481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a:t>
            </a:r>
          </a:p>
        </p:txBody>
      </p:sp>
      <p:sp>
        <p:nvSpPr>
          <p:cNvPr id="16" name="Oval 15"/>
          <p:cNvSpPr/>
          <p:nvPr/>
        </p:nvSpPr>
        <p:spPr>
          <a:xfrm>
            <a:off x="5172786" y="5039233"/>
            <a:ext cx="748145" cy="7481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a:t>
            </a:r>
          </a:p>
        </p:txBody>
      </p:sp>
      <p:sp>
        <p:nvSpPr>
          <p:cNvPr id="11" name="Right Arrow 10"/>
          <p:cNvSpPr/>
          <p:nvPr/>
        </p:nvSpPr>
        <p:spPr>
          <a:xfrm>
            <a:off x="1876672" y="4588625"/>
            <a:ext cx="332696" cy="444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063" y="4241857"/>
            <a:ext cx="1797718" cy="11963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4939" y="4241857"/>
            <a:ext cx="1196300" cy="1196300"/>
          </a:xfrm>
          <a:prstGeom prst="rect">
            <a:avLst/>
          </a:prstGeom>
        </p:spPr>
      </p:pic>
      <p:sp>
        <p:nvSpPr>
          <p:cNvPr id="20" name="Right Arrow 19"/>
          <p:cNvSpPr/>
          <p:nvPr/>
        </p:nvSpPr>
        <p:spPr>
          <a:xfrm>
            <a:off x="8052243" y="4617580"/>
            <a:ext cx="332696" cy="444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1567" y="4241858"/>
            <a:ext cx="1198230" cy="1198230"/>
          </a:xfrm>
          <a:prstGeom prst="rect">
            <a:avLst/>
          </a:prstGeom>
        </p:spPr>
      </p:pic>
      <p:sp>
        <p:nvSpPr>
          <p:cNvPr id="19" name="Rectangle 18"/>
          <p:cNvSpPr/>
          <p:nvPr/>
        </p:nvSpPr>
        <p:spPr>
          <a:xfrm flipV="1">
            <a:off x="-5771861" y="723382"/>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146743"/>
      </p:ext>
    </p:extLst>
  </p:cSld>
  <p:clrMapOvr>
    <a:masterClrMapping/>
  </p:clrMapOvr>
  <mc:AlternateContent xmlns:mc="http://schemas.openxmlformats.org/markup-compatibility/2006" xmlns:p14="http://schemas.microsoft.com/office/powerpoint/2010/main">
    <mc:Choice Requires="p14">
      <p:transition spd="slow" p14:dur="2000" advTm="35684"/>
    </mc:Choice>
    <mc:Fallback xmlns="">
      <p:transition spd="slow" advTm="356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 grpId="0" animBg="1"/>
      <p:bldP spid="16" grpId="0" animBg="1"/>
      <p:bldP spid="11"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2542" y="406179"/>
            <a:ext cx="10871399" cy="790121"/>
          </a:xfrm>
        </p:spPr>
        <p:txBody>
          <a:bodyPr/>
          <a:lstStyle/>
          <a:p>
            <a:r>
              <a:rPr lang="en-US" dirty="0"/>
              <a:t>Sketch Collection Interface (1 of 4)</a:t>
            </a:r>
          </a:p>
        </p:txBody>
      </p:sp>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Collection of sketch/image pairs</a:t>
            </a:r>
          </a:p>
        </p:txBody>
      </p:sp>
      <p:pic>
        <p:nvPicPr>
          <p:cNvPr id="9" name="Shape 74"/>
          <p:cNvPicPr preferRelativeResize="0"/>
          <p:nvPr/>
        </p:nvPicPr>
        <p:blipFill>
          <a:blip r:embed="rId4">
            <a:alphaModFix/>
          </a:blip>
          <a:stretch>
            <a:fillRect/>
          </a:stretch>
        </p:blipFill>
        <p:spPr>
          <a:xfrm>
            <a:off x="582816" y="1850024"/>
            <a:ext cx="5884667" cy="3937354"/>
          </a:xfrm>
          <a:prstGeom prst="rect">
            <a:avLst/>
          </a:prstGeom>
          <a:noFill/>
          <a:ln>
            <a:noFill/>
          </a:ln>
        </p:spPr>
      </p:pic>
      <p:sp>
        <p:nvSpPr>
          <p:cNvPr id="10" name="Shape 75"/>
          <p:cNvSpPr txBox="1"/>
          <p:nvPr/>
        </p:nvSpPr>
        <p:spPr>
          <a:xfrm>
            <a:off x="6751715" y="1850024"/>
            <a:ext cx="3667134" cy="3937354"/>
          </a:xfrm>
          <a:prstGeom prst="rect">
            <a:avLst/>
          </a:prstGeom>
          <a:solidFill>
            <a:schemeClr val="bg1">
              <a:lumMod val="95000"/>
            </a:schemeClr>
          </a:solidFill>
          <a:ln>
            <a:noFill/>
          </a:ln>
        </p:spPr>
        <p:txBody>
          <a:bodyPr lIns="91425" tIns="91425" rIns="91425" bIns="91425" anchor="t" anchorCtr="0">
            <a:noAutofit/>
          </a:bodyPr>
          <a:lstStyle/>
          <a:p>
            <a:pPr lvl="0">
              <a:spcBef>
                <a:spcPts val="0"/>
              </a:spcBef>
              <a:buNone/>
            </a:pPr>
            <a:r>
              <a:rPr lang="en" sz="2000" b="1" dirty="0"/>
              <a:t>Instructions:</a:t>
            </a:r>
          </a:p>
          <a:p>
            <a:pPr lvl="0">
              <a:spcBef>
                <a:spcPts val="0"/>
              </a:spcBef>
              <a:buNone/>
            </a:pPr>
            <a:endParaRPr lang="en" sz="800" dirty="0"/>
          </a:p>
          <a:p>
            <a:pPr marL="457200" lvl="0" indent="-342900" rtl="0">
              <a:spcBef>
                <a:spcPts val="0"/>
              </a:spcBef>
              <a:buSzPct val="100000"/>
              <a:buAutoNum type="arabicPeriod"/>
            </a:pPr>
            <a:r>
              <a:rPr lang="en" sz="2000" dirty="0"/>
              <a:t>Draw the elephant in the photo!</a:t>
            </a:r>
          </a:p>
          <a:p>
            <a:pPr lvl="0" rtl="0">
              <a:spcBef>
                <a:spcPts val="0"/>
              </a:spcBef>
              <a:buNone/>
            </a:pPr>
            <a:endParaRPr sz="800" dirty="0"/>
          </a:p>
          <a:p>
            <a:pPr marL="457200" lvl="0" indent="-347472" rtl="0">
              <a:spcBef>
                <a:spcPts val="0"/>
              </a:spcBef>
              <a:buSzPct val="100000"/>
              <a:buFont typeface="+mj-lt"/>
              <a:buAutoNum type="arabicPeriod" startAt="2"/>
            </a:pPr>
            <a:r>
              <a:rPr lang="en" sz="2000" dirty="0"/>
              <a:t>Do not shade in areas</a:t>
            </a:r>
          </a:p>
          <a:p>
            <a:pPr lvl="0" rtl="0">
              <a:spcBef>
                <a:spcPts val="0"/>
              </a:spcBef>
              <a:buNone/>
            </a:pPr>
            <a:endParaRPr sz="800" dirty="0"/>
          </a:p>
          <a:p>
            <a:pPr marL="457200" lvl="0" indent="-347472" rtl="0">
              <a:spcBef>
                <a:spcPts val="0"/>
              </a:spcBef>
              <a:buSzPct val="100000"/>
              <a:buFont typeface="+mj-lt"/>
              <a:buAutoNum type="arabicPeriod" startAt="3"/>
            </a:pPr>
            <a:r>
              <a:rPr lang="en" sz="2000" dirty="0"/>
              <a:t>Capture the elephant’s pose and orientation</a:t>
            </a:r>
          </a:p>
          <a:p>
            <a:pPr lvl="0" rtl="0">
              <a:spcBef>
                <a:spcPts val="0"/>
              </a:spcBef>
              <a:buNone/>
            </a:pPr>
            <a:endParaRPr sz="800" dirty="0"/>
          </a:p>
          <a:p>
            <a:pPr marL="457200" lvl="0" indent="-347472" rtl="0">
              <a:spcBef>
                <a:spcPts val="0"/>
              </a:spcBef>
              <a:buSzPct val="100000"/>
              <a:buFont typeface="+mj-lt"/>
              <a:buAutoNum type="arabicPeriod" startAt="4"/>
            </a:pPr>
            <a:r>
              <a:rPr lang="en" sz="2000" dirty="0"/>
              <a:t>Ignore everything in the photo except the elephant</a:t>
            </a:r>
          </a:p>
          <a:p>
            <a:pPr lvl="0" rtl="0">
              <a:spcBef>
                <a:spcPts val="0"/>
              </a:spcBef>
              <a:buNone/>
            </a:pPr>
            <a:endParaRPr lang="en-US" sz="2000" dirty="0"/>
          </a:p>
          <a:p>
            <a:pPr lvl="0" rtl="0">
              <a:spcBef>
                <a:spcPts val="0"/>
              </a:spcBef>
              <a:buNone/>
            </a:pPr>
            <a:endParaRPr lang="en-US" sz="2000" dirty="0"/>
          </a:p>
          <a:p>
            <a:pPr lvl="0">
              <a:spcBef>
                <a:spcPts val="0"/>
              </a:spcBef>
              <a:buNone/>
            </a:pPr>
            <a:r>
              <a:rPr lang="en" sz="2000" i="1" dirty="0"/>
              <a:t>Click the Camera Icon to begin</a:t>
            </a:r>
          </a:p>
        </p:txBody>
      </p:sp>
      <p:sp>
        <p:nvSpPr>
          <p:cNvPr id="11" name="Rectangle 10"/>
          <p:cNvSpPr/>
          <p:nvPr/>
        </p:nvSpPr>
        <p:spPr>
          <a:xfrm flipV="1">
            <a:off x="-4798493"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998010"/>
      </p:ext>
    </p:extLst>
  </p:cSld>
  <p:clrMapOvr>
    <a:masterClrMapping/>
  </p:clrMapOvr>
  <mc:AlternateContent xmlns:mc="http://schemas.openxmlformats.org/markup-compatibility/2006" xmlns:p14="http://schemas.microsoft.com/office/powerpoint/2010/main">
    <mc:Choice Requires="p14">
      <p:transition spd="slow" p14:dur="2000" advTm="49532"/>
    </mc:Choice>
    <mc:Fallback xmlns="">
      <p:transition spd="slow" advTm="4953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Collection of sketch/image pairs</a:t>
            </a:r>
          </a:p>
        </p:txBody>
      </p:sp>
      <p:pic>
        <p:nvPicPr>
          <p:cNvPr id="9" name="Shape 74"/>
          <p:cNvPicPr preferRelativeResize="0"/>
          <p:nvPr/>
        </p:nvPicPr>
        <p:blipFill>
          <a:blip r:embed="rId4">
            <a:alphaModFix/>
          </a:blip>
          <a:stretch>
            <a:fillRect/>
          </a:stretch>
        </p:blipFill>
        <p:spPr>
          <a:xfrm>
            <a:off x="582816" y="1850024"/>
            <a:ext cx="5884667" cy="3937354"/>
          </a:xfrm>
          <a:prstGeom prst="rect">
            <a:avLst/>
          </a:prstGeom>
          <a:noFill/>
          <a:ln>
            <a:noFill/>
          </a:ln>
        </p:spPr>
      </p:pic>
      <p:sp>
        <p:nvSpPr>
          <p:cNvPr id="10" name="Shape 75"/>
          <p:cNvSpPr txBox="1"/>
          <p:nvPr/>
        </p:nvSpPr>
        <p:spPr>
          <a:xfrm>
            <a:off x="6751715" y="1850024"/>
            <a:ext cx="3667134" cy="3937354"/>
          </a:xfrm>
          <a:prstGeom prst="rect">
            <a:avLst/>
          </a:prstGeom>
          <a:solidFill>
            <a:schemeClr val="bg1">
              <a:lumMod val="95000"/>
            </a:schemeClr>
          </a:solidFill>
          <a:ln>
            <a:noFill/>
          </a:ln>
        </p:spPr>
        <p:txBody>
          <a:bodyPr lIns="91425" tIns="91425" rIns="91425" bIns="91425" anchor="t" anchorCtr="0">
            <a:noAutofit/>
          </a:bodyPr>
          <a:lstStyle/>
          <a:p>
            <a:pPr lvl="0">
              <a:spcBef>
                <a:spcPts val="0"/>
              </a:spcBef>
              <a:buNone/>
            </a:pPr>
            <a:r>
              <a:rPr lang="en-US" sz="2000" dirty="0"/>
              <a:t>The photo is displayed for </a:t>
            </a:r>
            <a:r>
              <a:rPr lang="en-US" sz="2000" b="1" dirty="0"/>
              <a:t>2</a:t>
            </a:r>
            <a:r>
              <a:rPr lang="en-US" sz="2000" dirty="0"/>
              <a:t> seconds…</a:t>
            </a:r>
          </a:p>
          <a:p>
            <a:pPr lvl="0">
              <a:spcBef>
                <a:spcPts val="0"/>
              </a:spcBef>
              <a:buNone/>
            </a:pPr>
            <a:endParaRPr lang="en-US" sz="2000" dirty="0"/>
          </a:p>
          <a:p>
            <a:pPr lvl="0">
              <a:spcBef>
                <a:spcPts val="0"/>
              </a:spcBef>
              <a:buNone/>
            </a:pPr>
            <a:endParaRPr lang="en-US" sz="2000" dirty="0"/>
          </a:p>
          <a:p>
            <a:pPr lvl="0">
              <a:spcBef>
                <a:spcPts val="0"/>
              </a:spcBef>
              <a:buNone/>
            </a:pPr>
            <a:endParaRPr lang="en-US" sz="2000" dirty="0"/>
          </a:p>
          <a:p>
            <a:pPr lvl="0">
              <a:spcBef>
                <a:spcPts val="0"/>
              </a:spcBef>
              <a:buNone/>
            </a:pPr>
            <a:endParaRPr lang="en-US" sz="2000" dirty="0"/>
          </a:p>
          <a:p>
            <a:pPr lvl="0">
              <a:spcBef>
                <a:spcPts val="0"/>
              </a:spcBef>
              <a:buNone/>
            </a:pPr>
            <a:endParaRPr lang="en-US" sz="2000" dirty="0"/>
          </a:p>
          <a:p>
            <a:pPr lvl="0">
              <a:spcBef>
                <a:spcPts val="0"/>
              </a:spcBef>
              <a:buNone/>
            </a:pPr>
            <a:endParaRPr lang="en-US" sz="2000" dirty="0"/>
          </a:p>
          <a:p>
            <a:pPr lvl="0">
              <a:spcBef>
                <a:spcPts val="0"/>
              </a:spcBef>
              <a:buNone/>
            </a:pPr>
            <a:endParaRPr lang="en-US" sz="2000" dirty="0"/>
          </a:p>
          <a:p>
            <a:pPr lvl="0">
              <a:spcBef>
                <a:spcPts val="0"/>
              </a:spcBef>
              <a:buNone/>
            </a:pPr>
            <a:endParaRPr lang="en-US" sz="2000" dirty="0"/>
          </a:p>
          <a:p>
            <a:pPr lvl="0"/>
            <a:r>
              <a:rPr lang="en-US" sz="2000" i="1" dirty="0"/>
              <a:t>..and you can’t look at it again without erasing your work!</a:t>
            </a:r>
          </a:p>
        </p:txBody>
      </p:sp>
      <p:pic>
        <p:nvPicPr>
          <p:cNvPr id="12" name="Shape 85"/>
          <p:cNvPicPr preferRelativeResize="0"/>
          <p:nvPr/>
        </p:nvPicPr>
        <p:blipFill>
          <a:blip r:embed="rId5">
            <a:alphaModFix/>
          </a:blip>
          <a:stretch>
            <a:fillRect/>
          </a:stretch>
        </p:blipFill>
        <p:spPr>
          <a:xfrm>
            <a:off x="1352556" y="1922740"/>
            <a:ext cx="5055925" cy="3791922"/>
          </a:xfrm>
          <a:prstGeom prst="rect">
            <a:avLst/>
          </a:prstGeom>
          <a:noFill/>
          <a:ln>
            <a:noFill/>
          </a:ln>
        </p:spPr>
      </p:pic>
      <p:pic>
        <p:nvPicPr>
          <p:cNvPr id="13" name="Shape 84"/>
          <p:cNvPicPr preferRelativeResize="0"/>
          <p:nvPr/>
        </p:nvPicPr>
        <p:blipFill>
          <a:blip r:embed="rId6">
            <a:alphaModFix/>
          </a:blip>
          <a:stretch>
            <a:fillRect/>
          </a:stretch>
        </p:blipFill>
        <p:spPr>
          <a:xfrm>
            <a:off x="605877" y="1892808"/>
            <a:ext cx="687677" cy="605793"/>
          </a:xfrm>
          <a:prstGeom prst="rect">
            <a:avLst/>
          </a:prstGeom>
          <a:noFill/>
          <a:ln>
            <a:noFill/>
          </a:ln>
        </p:spPr>
      </p:pic>
      <p:sp>
        <p:nvSpPr>
          <p:cNvPr id="14" name="Title 1"/>
          <p:cNvSpPr txBox="1">
            <a:spLocks/>
          </p:cNvSpPr>
          <p:nvPr/>
        </p:nvSpPr>
        <p:spPr>
          <a:xfrm>
            <a:off x="4182542" y="406179"/>
            <a:ext cx="10871399" cy="7901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Sketch Collection Interface (2 of 4)</a:t>
            </a:r>
          </a:p>
        </p:txBody>
      </p:sp>
      <p:sp>
        <p:nvSpPr>
          <p:cNvPr id="15" name="Rectangle 14"/>
          <p:cNvSpPr/>
          <p:nvPr/>
        </p:nvSpPr>
        <p:spPr>
          <a:xfrm flipV="1">
            <a:off x="-4798493"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998701"/>
      </p:ext>
    </p:extLst>
  </p:cSld>
  <p:clrMapOvr>
    <a:masterClrMapping/>
  </p:clrMapOvr>
  <mc:AlternateContent xmlns:mc="http://schemas.openxmlformats.org/markup-compatibility/2006" xmlns:p14="http://schemas.microsoft.com/office/powerpoint/2010/main">
    <mc:Choice Requires="p14">
      <p:transition spd="slow" p14:dur="2000" advTm="2295"/>
    </mc:Choice>
    <mc:Fallback xmlns="">
      <p:transition spd="slow" advTm="229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Collection of sketch/image pairs</a:t>
            </a:r>
          </a:p>
        </p:txBody>
      </p:sp>
      <p:pic>
        <p:nvPicPr>
          <p:cNvPr id="9" name="Shape 74"/>
          <p:cNvPicPr preferRelativeResize="0"/>
          <p:nvPr/>
        </p:nvPicPr>
        <p:blipFill>
          <a:blip r:embed="rId4">
            <a:alphaModFix/>
          </a:blip>
          <a:stretch>
            <a:fillRect/>
          </a:stretch>
        </p:blipFill>
        <p:spPr>
          <a:xfrm>
            <a:off x="582816" y="1850024"/>
            <a:ext cx="5884667" cy="3937354"/>
          </a:xfrm>
          <a:prstGeom prst="rect">
            <a:avLst/>
          </a:prstGeom>
          <a:noFill/>
          <a:ln>
            <a:noFill/>
          </a:ln>
        </p:spPr>
      </p:pic>
      <p:sp>
        <p:nvSpPr>
          <p:cNvPr id="10" name="Shape 75"/>
          <p:cNvSpPr txBox="1"/>
          <p:nvPr/>
        </p:nvSpPr>
        <p:spPr>
          <a:xfrm>
            <a:off x="6751715" y="1850024"/>
            <a:ext cx="3667134" cy="3937354"/>
          </a:xfrm>
          <a:prstGeom prst="rect">
            <a:avLst/>
          </a:prstGeom>
          <a:solidFill>
            <a:schemeClr val="bg1">
              <a:lumMod val="95000"/>
            </a:schemeClr>
          </a:solidFill>
          <a:ln>
            <a:noFill/>
          </a:ln>
        </p:spPr>
        <p:txBody>
          <a:bodyPr lIns="91425" tIns="91425" rIns="91425" bIns="91425" anchor="t" anchorCtr="0">
            <a:noAutofit/>
          </a:bodyPr>
          <a:lstStyle/>
          <a:p>
            <a:pPr lvl="0">
              <a:spcBef>
                <a:spcPts val="0"/>
              </a:spcBef>
              <a:buNone/>
            </a:pPr>
            <a:r>
              <a:rPr lang="en-US" sz="2000" dirty="0">
                <a:solidFill>
                  <a:schemeClr val="dk1"/>
                </a:solidFill>
              </a:rPr>
              <a:t>Then a “grey noise” mask is displayed for </a:t>
            </a:r>
            <a:r>
              <a:rPr lang="en-US" sz="2000" b="1" dirty="0">
                <a:solidFill>
                  <a:schemeClr val="dk1"/>
                </a:solidFill>
              </a:rPr>
              <a:t>2</a:t>
            </a:r>
            <a:r>
              <a:rPr lang="en-US" sz="2000" dirty="0">
                <a:solidFill>
                  <a:schemeClr val="dk1"/>
                </a:solidFill>
              </a:rPr>
              <a:t> seconds…</a:t>
            </a:r>
          </a:p>
          <a:p>
            <a:pPr lvl="0">
              <a:spcBef>
                <a:spcPts val="0"/>
              </a:spcBef>
              <a:buNone/>
            </a:pPr>
            <a:endParaRPr lang="en-US" sz="2000" dirty="0">
              <a:solidFill>
                <a:schemeClr val="dk1"/>
              </a:solidFill>
            </a:endParaRPr>
          </a:p>
          <a:p>
            <a:pPr lvl="0">
              <a:spcBef>
                <a:spcPts val="0"/>
              </a:spcBef>
              <a:buNone/>
            </a:pPr>
            <a:endParaRPr lang="en-US" sz="2000" dirty="0">
              <a:solidFill>
                <a:schemeClr val="dk1"/>
              </a:solidFill>
            </a:endParaRPr>
          </a:p>
          <a:p>
            <a:pPr lvl="0">
              <a:spcBef>
                <a:spcPts val="0"/>
              </a:spcBef>
              <a:buNone/>
            </a:pPr>
            <a:endParaRPr lang="en-US" sz="2000" dirty="0">
              <a:solidFill>
                <a:schemeClr val="dk1"/>
              </a:solidFill>
            </a:endParaRPr>
          </a:p>
          <a:p>
            <a:pPr lvl="0">
              <a:spcBef>
                <a:spcPts val="0"/>
              </a:spcBef>
              <a:buNone/>
            </a:pPr>
            <a:endParaRPr lang="en-US" sz="2000" dirty="0">
              <a:solidFill>
                <a:schemeClr val="dk1"/>
              </a:solidFill>
            </a:endParaRPr>
          </a:p>
          <a:p>
            <a:pPr lvl="0">
              <a:spcBef>
                <a:spcPts val="0"/>
              </a:spcBef>
              <a:buNone/>
            </a:pPr>
            <a:endParaRPr lang="en-US" sz="2000" dirty="0">
              <a:solidFill>
                <a:schemeClr val="dk1"/>
              </a:solidFill>
            </a:endParaRPr>
          </a:p>
          <a:p>
            <a:pPr lvl="0">
              <a:spcBef>
                <a:spcPts val="0"/>
              </a:spcBef>
              <a:buNone/>
            </a:pPr>
            <a:endParaRPr lang="en-US" sz="2000" dirty="0">
              <a:solidFill>
                <a:schemeClr val="dk1"/>
              </a:solidFill>
            </a:endParaRPr>
          </a:p>
          <a:p>
            <a:pPr lvl="0">
              <a:spcBef>
                <a:spcPts val="0"/>
              </a:spcBef>
              <a:buNone/>
            </a:pPr>
            <a:endParaRPr lang="en-US" sz="2000" dirty="0">
              <a:solidFill>
                <a:schemeClr val="dk1"/>
              </a:solidFill>
            </a:endParaRPr>
          </a:p>
          <a:p>
            <a:pPr lvl="0">
              <a:buClr>
                <a:schemeClr val="dk1"/>
              </a:buClr>
              <a:buSzPct val="61111"/>
            </a:pPr>
            <a:r>
              <a:rPr lang="en-US" sz="2000" i="1" dirty="0">
                <a:solidFill>
                  <a:schemeClr val="dk1"/>
                </a:solidFill>
              </a:rPr>
              <a:t>...which helps discourage rote reproduction or ‘tracing’ of the photograph.</a:t>
            </a:r>
          </a:p>
        </p:txBody>
      </p:sp>
      <p:pic>
        <p:nvPicPr>
          <p:cNvPr id="13" name="Shape 84"/>
          <p:cNvPicPr preferRelativeResize="0"/>
          <p:nvPr/>
        </p:nvPicPr>
        <p:blipFill>
          <a:blip r:embed="rId5">
            <a:alphaModFix/>
          </a:blip>
          <a:stretch>
            <a:fillRect/>
          </a:stretch>
        </p:blipFill>
        <p:spPr>
          <a:xfrm>
            <a:off x="605877" y="1892808"/>
            <a:ext cx="687677" cy="605793"/>
          </a:xfrm>
          <a:prstGeom prst="rect">
            <a:avLst/>
          </a:prstGeom>
          <a:noFill/>
          <a:ln>
            <a:noFill/>
          </a:ln>
        </p:spPr>
      </p:pic>
      <p:sp>
        <p:nvSpPr>
          <p:cNvPr id="11" name="Title 1"/>
          <p:cNvSpPr txBox="1">
            <a:spLocks/>
          </p:cNvSpPr>
          <p:nvPr/>
        </p:nvSpPr>
        <p:spPr>
          <a:xfrm>
            <a:off x="4182542" y="406179"/>
            <a:ext cx="10871399" cy="7901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Sketch Collection Interface (3 of 4)</a:t>
            </a:r>
          </a:p>
        </p:txBody>
      </p:sp>
      <p:sp>
        <p:nvSpPr>
          <p:cNvPr id="12" name="Rectangle 11"/>
          <p:cNvSpPr/>
          <p:nvPr/>
        </p:nvSpPr>
        <p:spPr>
          <a:xfrm flipV="1">
            <a:off x="-4798493"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70450"/>
      </p:ext>
    </p:extLst>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Collection of sketch/image pairs</a:t>
            </a:r>
          </a:p>
        </p:txBody>
      </p:sp>
      <p:pic>
        <p:nvPicPr>
          <p:cNvPr id="9" name="Shape 74"/>
          <p:cNvPicPr preferRelativeResize="0"/>
          <p:nvPr/>
        </p:nvPicPr>
        <p:blipFill>
          <a:blip r:embed="rId4">
            <a:alphaModFix/>
          </a:blip>
          <a:stretch>
            <a:fillRect/>
          </a:stretch>
        </p:blipFill>
        <p:spPr>
          <a:xfrm>
            <a:off x="582816" y="1850024"/>
            <a:ext cx="5884667" cy="3937354"/>
          </a:xfrm>
          <a:prstGeom prst="rect">
            <a:avLst/>
          </a:prstGeom>
          <a:noFill/>
          <a:ln>
            <a:noFill/>
          </a:ln>
        </p:spPr>
      </p:pic>
      <p:sp>
        <p:nvSpPr>
          <p:cNvPr id="10" name="Shape 75"/>
          <p:cNvSpPr txBox="1"/>
          <p:nvPr/>
        </p:nvSpPr>
        <p:spPr>
          <a:xfrm>
            <a:off x="6751715" y="1850024"/>
            <a:ext cx="3667134" cy="3937354"/>
          </a:xfrm>
          <a:prstGeom prst="rect">
            <a:avLst/>
          </a:prstGeom>
          <a:solidFill>
            <a:schemeClr val="bg1">
              <a:lumMod val="95000"/>
            </a:schemeClr>
          </a:solidFill>
          <a:ln>
            <a:noFill/>
          </a:ln>
        </p:spPr>
        <p:txBody>
          <a:bodyPr lIns="91425" tIns="91425" rIns="91425" bIns="91425" anchor="t" anchorCtr="0">
            <a:noAutofit/>
          </a:bodyPr>
          <a:lstStyle/>
          <a:p>
            <a:pPr lvl="0">
              <a:spcBef>
                <a:spcPts val="0"/>
              </a:spcBef>
              <a:buNone/>
            </a:pPr>
            <a:r>
              <a:rPr lang="en-US" sz="2000" dirty="0"/>
              <a:t>Now, take all the time you need to sketch the elephant.</a:t>
            </a:r>
          </a:p>
          <a:p>
            <a:pPr lvl="0">
              <a:spcBef>
                <a:spcPts val="0"/>
              </a:spcBef>
              <a:buNone/>
            </a:pPr>
            <a:endParaRPr lang="en-US" sz="2000" dirty="0"/>
          </a:p>
          <a:p>
            <a:pPr lvl="0">
              <a:spcBef>
                <a:spcPts val="0"/>
              </a:spcBef>
              <a:buNone/>
            </a:pPr>
            <a:r>
              <a:rPr lang="en-US" sz="2000" b="1" dirty="0"/>
              <a:t>Tools:</a:t>
            </a:r>
          </a:p>
          <a:p>
            <a:pPr marL="457200" lvl="0" indent="-342900">
              <a:spcBef>
                <a:spcPts val="0"/>
              </a:spcBef>
              <a:buSzPct val="100000"/>
              <a:buChar char="●"/>
            </a:pPr>
            <a:r>
              <a:rPr lang="en-US" sz="2000" dirty="0"/>
              <a:t>Pencil</a:t>
            </a:r>
          </a:p>
          <a:p>
            <a:pPr marL="457200" lvl="0" indent="-342900">
              <a:spcBef>
                <a:spcPts val="0"/>
              </a:spcBef>
              <a:buSzPct val="100000"/>
              <a:buChar char="●"/>
            </a:pPr>
            <a:r>
              <a:rPr lang="en-US" sz="2000" dirty="0"/>
              <a:t>Eraser</a:t>
            </a:r>
          </a:p>
          <a:p>
            <a:pPr marL="457200" lvl="0" indent="-342900">
              <a:spcBef>
                <a:spcPts val="0"/>
              </a:spcBef>
              <a:buSzPct val="100000"/>
              <a:buChar char="●"/>
            </a:pPr>
            <a:r>
              <a:rPr lang="en-US" sz="2000" dirty="0"/>
              <a:t>Undo</a:t>
            </a:r>
          </a:p>
          <a:p>
            <a:pPr marL="457200" lvl="0" indent="-342900">
              <a:spcBef>
                <a:spcPts val="0"/>
              </a:spcBef>
              <a:buSzPct val="100000"/>
              <a:buChar char="●"/>
            </a:pPr>
            <a:r>
              <a:rPr lang="en-US" sz="2000" dirty="0"/>
              <a:t>Redo</a:t>
            </a:r>
          </a:p>
          <a:p>
            <a:pPr marL="457200" lvl="0" indent="-342900">
              <a:buSzPct val="100000"/>
              <a:buChar char="●"/>
            </a:pPr>
            <a:r>
              <a:rPr lang="en-US" sz="2000" dirty="0"/>
              <a:t>Reset</a:t>
            </a:r>
          </a:p>
          <a:p>
            <a:pPr lvl="0">
              <a:spcBef>
                <a:spcPts val="0"/>
              </a:spcBef>
              <a:buNone/>
            </a:pPr>
            <a:endParaRPr lang="en-US" sz="2000" dirty="0">
              <a:solidFill>
                <a:schemeClr val="dk1"/>
              </a:solidFill>
            </a:endParaRPr>
          </a:p>
          <a:p>
            <a:r>
              <a:rPr lang="en-US" sz="2000" i="1" dirty="0">
                <a:solidFill>
                  <a:schemeClr val="dk1"/>
                </a:solidFill>
              </a:rPr>
              <a:t>...we also save timestamps along with vector/curve data.</a:t>
            </a:r>
          </a:p>
          <a:p>
            <a:pPr lvl="0">
              <a:spcBef>
                <a:spcPts val="0"/>
              </a:spcBef>
              <a:buNone/>
            </a:pPr>
            <a:endParaRPr lang="en-US" sz="2000" dirty="0">
              <a:solidFill>
                <a:schemeClr val="dk1"/>
              </a:solidFill>
            </a:endParaRPr>
          </a:p>
        </p:txBody>
      </p:sp>
      <p:pic>
        <p:nvPicPr>
          <p:cNvPr id="13" name="Shape 84"/>
          <p:cNvPicPr preferRelativeResize="0"/>
          <p:nvPr/>
        </p:nvPicPr>
        <p:blipFill>
          <a:blip r:embed="rId5">
            <a:alphaModFix/>
          </a:blip>
          <a:stretch>
            <a:fillRect/>
          </a:stretch>
        </p:blipFill>
        <p:spPr>
          <a:xfrm>
            <a:off x="605877" y="1892808"/>
            <a:ext cx="687677" cy="605793"/>
          </a:xfrm>
          <a:prstGeom prst="rect">
            <a:avLst/>
          </a:prstGeom>
          <a:noFill/>
          <a:ln>
            <a:noFill/>
          </a:ln>
        </p:spPr>
      </p:pic>
      <p:pic>
        <p:nvPicPr>
          <p:cNvPr id="11" name="Shape 105"/>
          <p:cNvPicPr preferRelativeResize="0">
            <a:picLocks noChangeAspect="1"/>
          </p:cNvPicPr>
          <p:nvPr/>
        </p:nvPicPr>
        <p:blipFill>
          <a:blip r:embed="rId6">
            <a:alphaModFix/>
          </a:blip>
          <a:stretch>
            <a:fillRect/>
          </a:stretch>
        </p:blipFill>
        <p:spPr>
          <a:xfrm>
            <a:off x="597338" y="2559353"/>
            <a:ext cx="704753" cy="3167273"/>
          </a:xfrm>
          <a:prstGeom prst="rect">
            <a:avLst/>
          </a:prstGeom>
          <a:noFill/>
          <a:ln>
            <a:noFill/>
          </a:ln>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5024" y="1920240"/>
            <a:ext cx="5074920" cy="3806190"/>
          </a:xfrm>
          <a:prstGeom prst="rect">
            <a:avLst/>
          </a:prstGeom>
        </p:spPr>
      </p:pic>
      <p:sp>
        <p:nvSpPr>
          <p:cNvPr id="14" name="Title 1"/>
          <p:cNvSpPr>
            <a:spLocks noGrp="1"/>
          </p:cNvSpPr>
          <p:nvPr>
            <p:ph type="title"/>
          </p:nvPr>
        </p:nvSpPr>
        <p:spPr>
          <a:xfrm>
            <a:off x="4182542" y="406179"/>
            <a:ext cx="10871399" cy="790121"/>
          </a:xfrm>
        </p:spPr>
        <p:txBody>
          <a:bodyPr/>
          <a:lstStyle/>
          <a:p>
            <a:r>
              <a:rPr lang="en-US" dirty="0"/>
              <a:t>Sketch Collection Interface (4 of 4)</a:t>
            </a:r>
          </a:p>
        </p:txBody>
      </p:sp>
      <p:sp>
        <p:nvSpPr>
          <p:cNvPr id="15" name="Rectangle 14"/>
          <p:cNvSpPr/>
          <p:nvPr/>
        </p:nvSpPr>
        <p:spPr>
          <a:xfrm flipV="1">
            <a:off x="-4798493"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661369"/>
      </p:ext>
    </p:extLst>
  </p:cSld>
  <p:clrMapOvr>
    <a:masterClrMapping/>
  </p:clrMapOvr>
  <mc:AlternateContent xmlns:mc="http://schemas.openxmlformats.org/markup-compatibility/2006" xmlns:p14="http://schemas.microsoft.com/office/powerpoint/2010/main">
    <mc:Choice Requires="p14">
      <p:transition spd="slow" p14:dur="2000" advTm="70073"/>
    </mc:Choice>
    <mc:Fallback xmlns="">
      <p:transition spd="slow" advTm="7007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856" y="406179"/>
            <a:ext cx="10871399" cy="790121"/>
          </a:xfrm>
        </p:spPr>
        <p:txBody>
          <a:bodyPr/>
          <a:lstStyle/>
          <a:p>
            <a:r>
              <a:rPr lang="en-US" dirty="0"/>
              <a:t>Sketch Diversity</a:t>
            </a:r>
          </a:p>
        </p:txBody>
      </p:sp>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Collection of sketch/image pairs</a:t>
            </a:r>
          </a:p>
        </p:txBody>
      </p:sp>
      <p:graphicFrame>
        <p:nvGraphicFramePr>
          <p:cNvPr id="3" name="Table 2"/>
          <p:cNvGraphicFramePr>
            <a:graphicFrameLocks noGrp="1"/>
          </p:cNvGraphicFramePr>
          <p:nvPr>
            <p:extLst/>
          </p:nvPr>
        </p:nvGraphicFramePr>
        <p:xfrm>
          <a:off x="582814" y="1838325"/>
          <a:ext cx="9183710" cy="3819525"/>
        </p:xfrm>
        <a:graphic>
          <a:graphicData uri="http://schemas.openxmlformats.org/drawingml/2006/table">
            <a:tbl>
              <a:tblPr firstRow="1" bandRow="1">
                <a:tableStyleId>{5C22544A-7EE6-4342-B048-85BDC9FD1C3A}</a:tableStyleId>
              </a:tblPr>
              <a:tblGrid>
                <a:gridCol w="1836742">
                  <a:extLst>
                    <a:ext uri="{9D8B030D-6E8A-4147-A177-3AD203B41FA5}">
                      <a16:colId xmlns:a16="http://schemas.microsoft.com/office/drawing/2014/main" xmlns="" val="20000"/>
                    </a:ext>
                  </a:extLst>
                </a:gridCol>
                <a:gridCol w="1836742">
                  <a:extLst>
                    <a:ext uri="{9D8B030D-6E8A-4147-A177-3AD203B41FA5}">
                      <a16:colId xmlns:a16="http://schemas.microsoft.com/office/drawing/2014/main" xmlns="" val="20001"/>
                    </a:ext>
                  </a:extLst>
                </a:gridCol>
                <a:gridCol w="1836742">
                  <a:extLst>
                    <a:ext uri="{9D8B030D-6E8A-4147-A177-3AD203B41FA5}">
                      <a16:colId xmlns:a16="http://schemas.microsoft.com/office/drawing/2014/main" xmlns="" val="20002"/>
                    </a:ext>
                  </a:extLst>
                </a:gridCol>
                <a:gridCol w="1836742">
                  <a:extLst>
                    <a:ext uri="{9D8B030D-6E8A-4147-A177-3AD203B41FA5}">
                      <a16:colId xmlns:a16="http://schemas.microsoft.com/office/drawing/2014/main" xmlns="" val="20003"/>
                    </a:ext>
                  </a:extLst>
                </a:gridCol>
                <a:gridCol w="1836742">
                  <a:extLst>
                    <a:ext uri="{9D8B030D-6E8A-4147-A177-3AD203B41FA5}">
                      <a16:colId xmlns:a16="http://schemas.microsoft.com/office/drawing/2014/main" xmlns="" val="20004"/>
                    </a:ext>
                  </a:extLst>
                </a:gridCol>
              </a:tblGrid>
              <a:tr h="400050">
                <a:tc>
                  <a:txBody>
                    <a:bodyPr/>
                    <a:lstStyle/>
                    <a:p>
                      <a:r>
                        <a:rPr lang="en-US" dirty="0">
                          <a:solidFill>
                            <a:schemeClr val="tx1"/>
                          </a:solidFill>
                        </a:rPr>
                        <a:t>Crowd</a:t>
                      </a:r>
                      <a:r>
                        <a:rPr lang="en-US" baseline="0" dirty="0">
                          <a:solidFill>
                            <a:schemeClr val="tx1"/>
                          </a:solidFill>
                        </a:rPr>
                        <a:t> Worker #1</a:t>
                      </a:r>
                      <a:endParaRPr lang="en-US" dirty="0">
                        <a:solidFill>
                          <a:schemeClr val="tx1"/>
                        </a:solidFill>
                      </a:endParaRPr>
                    </a:p>
                  </a:txBody>
                  <a:tcPr>
                    <a:solidFill>
                      <a:schemeClr val="bg1">
                        <a:lumMod val="95000"/>
                      </a:schemeClr>
                    </a:solidFill>
                  </a:tcPr>
                </a:tc>
                <a:tc>
                  <a:txBody>
                    <a:bodyPr/>
                    <a:lstStyle/>
                    <a:p>
                      <a:r>
                        <a:rPr lang="en-US" dirty="0">
                          <a:solidFill>
                            <a:schemeClr val="tx1"/>
                          </a:solidFill>
                        </a:rPr>
                        <a:t>Crowd Worker #2</a:t>
                      </a:r>
                    </a:p>
                  </a:txBody>
                  <a:tcPr>
                    <a:solidFill>
                      <a:schemeClr val="bg1">
                        <a:lumMod val="95000"/>
                      </a:schemeClr>
                    </a:solidFill>
                  </a:tcPr>
                </a:tc>
                <a:tc>
                  <a:txBody>
                    <a:bodyPr/>
                    <a:lstStyle/>
                    <a:p>
                      <a:r>
                        <a:rPr lang="en-US" dirty="0">
                          <a:solidFill>
                            <a:schemeClr val="tx1"/>
                          </a:solidFill>
                        </a:rPr>
                        <a:t>Crowd Worker #3</a:t>
                      </a:r>
                    </a:p>
                  </a:txBody>
                  <a:tcPr>
                    <a:solidFill>
                      <a:schemeClr val="bg1">
                        <a:lumMod val="95000"/>
                      </a:schemeClr>
                    </a:solidFill>
                  </a:tcPr>
                </a:tc>
                <a:tc>
                  <a:txBody>
                    <a:bodyPr/>
                    <a:lstStyle/>
                    <a:p>
                      <a:r>
                        <a:rPr lang="en-US" dirty="0">
                          <a:solidFill>
                            <a:schemeClr val="tx1"/>
                          </a:solidFill>
                        </a:rPr>
                        <a:t>Crowd Worker #4</a:t>
                      </a:r>
                    </a:p>
                  </a:txBody>
                  <a:tcPr>
                    <a:solidFill>
                      <a:schemeClr val="bg1">
                        <a:lumMod val="95000"/>
                      </a:schemeClr>
                    </a:solidFill>
                  </a:tcPr>
                </a:tc>
                <a:tc>
                  <a:txBody>
                    <a:bodyPr/>
                    <a:lstStyle/>
                    <a:p>
                      <a:r>
                        <a:rPr lang="en-US" dirty="0">
                          <a:solidFill>
                            <a:schemeClr val="tx1"/>
                          </a:solidFill>
                        </a:rPr>
                        <a:t>Crowd</a:t>
                      </a:r>
                      <a:r>
                        <a:rPr lang="en-US" baseline="0" dirty="0">
                          <a:solidFill>
                            <a:schemeClr val="tx1"/>
                          </a:solidFill>
                        </a:rPr>
                        <a:t> Worker #5</a:t>
                      </a:r>
                      <a:endParaRPr lang="en-US" dirty="0">
                        <a:solidFill>
                          <a:schemeClr val="tx1"/>
                        </a:solidFill>
                      </a:endParaRPr>
                    </a:p>
                  </a:txBody>
                  <a:tcPr>
                    <a:solidFill>
                      <a:schemeClr val="bg1">
                        <a:lumMod val="95000"/>
                      </a:schemeClr>
                    </a:solidFill>
                  </a:tcPr>
                </a:tc>
                <a:extLst>
                  <a:ext uri="{0D108BD9-81ED-4DB2-BD59-A6C34878D82A}">
                    <a16:rowId xmlns:a16="http://schemas.microsoft.com/office/drawing/2014/main" xmlns="" val="10000"/>
                  </a:ext>
                </a:extLst>
              </a:tr>
              <a:tr h="1476375">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xmlns="" val="10001"/>
                  </a:ext>
                </a:extLst>
              </a:tr>
              <a:tr h="514350">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xmlns="" val="10002"/>
                  </a:ext>
                </a:extLst>
              </a:tr>
              <a:tr h="1428750">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xmlns="" val="10003"/>
                  </a:ext>
                </a:extLst>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40" y="2344755"/>
            <a:ext cx="1686960" cy="1265220"/>
          </a:xfrm>
          <a:prstGeom prst="rect">
            <a:avLst/>
          </a:prstGeom>
        </p:spPr>
      </p:pic>
      <p:pic>
        <p:nvPicPr>
          <p:cNvPr id="48" name="Shape 123"/>
          <p:cNvPicPr preferRelativeResize="0"/>
          <p:nvPr/>
        </p:nvPicPr>
        <p:blipFill>
          <a:blip r:embed="rId5">
            <a:alphaModFix/>
          </a:blip>
          <a:stretch>
            <a:fillRect/>
          </a:stretch>
        </p:blipFill>
        <p:spPr>
          <a:xfrm>
            <a:off x="2496312" y="2350320"/>
            <a:ext cx="1686987" cy="1265220"/>
          </a:xfrm>
          <a:prstGeom prst="rect">
            <a:avLst/>
          </a:prstGeom>
          <a:noFill/>
          <a:ln>
            <a:noFill/>
          </a:ln>
        </p:spPr>
      </p:pic>
      <p:pic>
        <p:nvPicPr>
          <p:cNvPr id="49" name="Shape 124"/>
          <p:cNvPicPr preferRelativeResize="0"/>
          <p:nvPr/>
        </p:nvPicPr>
        <p:blipFill>
          <a:blip r:embed="rId6">
            <a:alphaModFix/>
          </a:blip>
          <a:stretch>
            <a:fillRect/>
          </a:stretch>
        </p:blipFill>
        <p:spPr>
          <a:xfrm>
            <a:off x="4334256" y="2344755"/>
            <a:ext cx="1686942" cy="1265220"/>
          </a:xfrm>
          <a:prstGeom prst="rect">
            <a:avLst/>
          </a:prstGeom>
          <a:noFill/>
          <a:ln>
            <a:noFill/>
          </a:ln>
        </p:spPr>
      </p:pic>
      <p:pic>
        <p:nvPicPr>
          <p:cNvPr id="50" name="Shape 126"/>
          <p:cNvPicPr preferRelativeResize="0"/>
          <p:nvPr/>
        </p:nvPicPr>
        <p:blipFill>
          <a:blip r:embed="rId7">
            <a:alphaModFix/>
          </a:blip>
          <a:stretch>
            <a:fillRect/>
          </a:stretch>
        </p:blipFill>
        <p:spPr>
          <a:xfrm>
            <a:off x="6172200" y="2344755"/>
            <a:ext cx="1686968" cy="1265220"/>
          </a:xfrm>
          <a:prstGeom prst="rect">
            <a:avLst/>
          </a:prstGeom>
          <a:noFill/>
          <a:ln>
            <a:noFill/>
          </a:ln>
        </p:spPr>
      </p:pic>
      <p:pic>
        <p:nvPicPr>
          <p:cNvPr id="51" name="Shape 125"/>
          <p:cNvPicPr preferRelativeResize="0"/>
          <p:nvPr/>
        </p:nvPicPr>
        <p:blipFill>
          <a:blip r:embed="rId8">
            <a:alphaModFix/>
          </a:blip>
          <a:stretch>
            <a:fillRect/>
          </a:stretch>
        </p:blipFill>
        <p:spPr>
          <a:xfrm>
            <a:off x="8001000" y="2344755"/>
            <a:ext cx="1686913" cy="1265220"/>
          </a:xfrm>
          <a:prstGeom prst="rect">
            <a:avLst/>
          </a:prstGeom>
          <a:noFill/>
          <a:ln>
            <a:noFill/>
          </a:ln>
        </p:spPr>
      </p:pic>
      <p:pic>
        <p:nvPicPr>
          <p:cNvPr id="52" name="Shape 114"/>
          <p:cNvPicPr preferRelativeResize="0"/>
          <p:nvPr/>
        </p:nvPicPr>
        <p:blipFill>
          <a:blip r:embed="rId9">
            <a:alphaModFix/>
          </a:blip>
          <a:stretch>
            <a:fillRect/>
          </a:stretch>
        </p:blipFill>
        <p:spPr>
          <a:xfrm>
            <a:off x="668540" y="4297748"/>
            <a:ext cx="1686960" cy="1265233"/>
          </a:xfrm>
          <a:prstGeom prst="rect">
            <a:avLst/>
          </a:prstGeom>
          <a:noFill/>
          <a:ln>
            <a:noFill/>
          </a:ln>
        </p:spPr>
      </p:pic>
      <p:sp>
        <p:nvSpPr>
          <p:cNvPr id="53" name="Shape 116"/>
          <p:cNvSpPr/>
          <p:nvPr/>
        </p:nvSpPr>
        <p:spPr>
          <a:xfrm>
            <a:off x="1270678" y="3749425"/>
            <a:ext cx="482681" cy="435705"/>
          </a:xfrm>
          <a:prstGeom prst="downArrow">
            <a:avLst>
              <a:gd name="adj1" fmla="val 50000"/>
              <a:gd name="adj2" fmla="val 50000"/>
            </a:avLst>
          </a:prstGeom>
          <a:solidFill>
            <a:srgbClr val="6AA84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pic>
        <p:nvPicPr>
          <p:cNvPr id="54" name="Shape 115"/>
          <p:cNvPicPr preferRelativeResize="0"/>
          <p:nvPr/>
        </p:nvPicPr>
        <p:blipFill>
          <a:blip r:embed="rId10">
            <a:alphaModFix/>
          </a:blip>
          <a:stretch>
            <a:fillRect/>
          </a:stretch>
        </p:blipFill>
        <p:spPr>
          <a:xfrm>
            <a:off x="2496312" y="4297747"/>
            <a:ext cx="1686987" cy="1265241"/>
          </a:xfrm>
          <a:prstGeom prst="rect">
            <a:avLst/>
          </a:prstGeom>
          <a:noFill/>
          <a:ln>
            <a:noFill/>
          </a:ln>
        </p:spPr>
      </p:pic>
      <p:pic>
        <p:nvPicPr>
          <p:cNvPr id="55" name="Shape 113"/>
          <p:cNvPicPr preferRelativeResize="0"/>
          <p:nvPr/>
        </p:nvPicPr>
        <p:blipFill>
          <a:blip r:embed="rId11">
            <a:alphaModFix/>
          </a:blip>
          <a:stretch>
            <a:fillRect/>
          </a:stretch>
        </p:blipFill>
        <p:spPr>
          <a:xfrm>
            <a:off x="4334256" y="4297747"/>
            <a:ext cx="1686969" cy="1265234"/>
          </a:xfrm>
          <a:prstGeom prst="rect">
            <a:avLst/>
          </a:prstGeom>
          <a:noFill/>
          <a:ln>
            <a:noFill/>
          </a:ln>
        </p:spPr>
      </p:pic>
      <p:pic>
        <p:nvPicPr>
          <p:cNvPr id="56" name="Shape 119"/>
          <p:cNvPicPr preferRelativeResize="0"/>
          <p:nvPr/>
        </p:nvPicPr>
        <p:blipFill>
          <a:blip r:embed="rId12">
            <a:alphaModFix/>
          </a:blip>
          <a:stretch>
            <a:fillRect/>
          </a:stretch>
        </p:blipFill>
        <p:spPr>
          <a:xfrm>
            <a:off x="6172200" y="4297747"/>
            <a:ext cx="1687013" cy="1265234"/>
          </a:xfrm>
          <a:prstGeom prst="rect">
            <a:avLst/>
          </a:prstGeom>
          <a:noFill/>
          <a:ln>
            <a:noFill/>
          </a:ln>
        </p:spPr>
      </p:pic>
      <p:pic>
        <p:nvPicPr>
          <p:cNvPr id="57" name="Shape 121"/>
          <p:cNvPicPr preferRelativeResize="0"/>
          <p:nvPr/>
        </p:nvPicPr>
        <p:blipFill>
          <a:blip r:embed="rId13">
            <a:alphaModFix/>
          </a:blip>
          <a:stretch>
            <a:fillRect/>
          </a:stretch>
        </p:blipFill>
        <p:spPr>
          <a:xfrm>
            <a:off x="8001000" y="4297747"/>
            <a:ext cx="1686979" cy="1265234"/>
          </a:xfrm>
          <a:prstGeom prst="rect">
            <a:avLst/>
          </a:prstGeom>
          <a:noFill/>
          <a:ln>
            <a:noFill/>
          </a:ln>
        </p:spPr>
      </p:pic>
      <p:sp>
        <p:nvSpPr>
          <p:cNvPr id="58" name="Shape 116"/>
          <p:cNvSpPr/>
          <p:nvPr/>
        </p:nvSpPr>
        <p:spPr>
          <a:xfrm>
            <a:off x="3098464" y="3749425"/>
            <a:ext cx="482681" cy="435705"/>
          </a:xfrm>
          <a:prstGeom prst="downArrow">
            <a:avLst>
              <a:gd name="adj1" fmla="val 50000"/>
              <a:gd name="adj2" fmla="val 50000"/>
            </a:avLst>
          </a:prstGeom>
          <a:solidFill>
            <a:srgbClr val="6AA84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59" name="Shape 116"/>
          <p:cNvSpPr/>
          <p:nvPr/>
        </p:nvSpPr>
        <p:spPr>
          <a:xfrm>
            <a:off x="4934970" y="3749425"/>
            <a:ext cx="482681" cy="435705"/>
          </a:xfrm>
          <a:prstGeom prst="downArrow">
            <a:avLst>
              <a:gd name="adj1" fmla="val 50000"/>
              <a:gd name="adj2" fmla="val 50000"/>
            </a:avLst>
          </a:prstGeom>
          <a:solidFill>
            <a:srgbClr val="6AA84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0" name="Shape 116"/>
          <p:cNvSpPr/>
          <p:nvPr/>
        </p:nvSpPr>
        <p:spPr>
          <a:xfrm>
            <a:off x="6771476" y="3749425"/>
            <a:ext cx="482681" cy="435705"/>
          </a:xfrm>
          <a:prstGeom prst="downArrow">
            <a:avLst>
              <a:gd name="adj1" fmla="val 50000"/>
              <a:gd name="adj2" fmla="val 50000"/>
            </a:avLst>
          </a:prstGeom>
          <a:solidFill>
            <a:srgbClr val="6AA84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1" name="Shape 116"/>
          <p:cNvSpPr/>
          <p:nvPr/>
        </p:nvSpPr>
        <p:spPr>
          <a:xfrm>
            <a:off x="8603115" y="3749425"/>
            <a:ext cx="482681" cy="435705"/>
          </a:xfrm>
          <a:prstGeom prst="downArrow">
            <a:avLst>
              <a:gd name="adj1" fmla="val 50000"/>
              <a:gd name="adj2" fmla="val 50000"/>
            </a:avLst>
          </a:prstGeom>
          <a:solidFill>
            <a:srgbClr val="6AA84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 name="Rectangle 23"/>
          <p:cNvSpPr/>
          <p:nvPr/>
        </p:nvSpPr>
        <p:spPr>
          <a:xfrm flipV="1">
            <a:off x="-980035"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8975294"/>
      </p:ext>
    </p:extLst>
  </p:cSld>
  <p:clrMapOvr>
    <a:masterClrMapping/>
  </p:clrMapOvr>
  <mc:AlternateContent xmlns:mc="http://schemas.openxmlformats.org/markup-compatibility/2006" xmlns:p14="http://schemas.microsoft.com/office/powerpoint/2010/main">
    <mc:Choice Requires="p14">
      <p:transition spd="slow" p14:dur="2000" advTm="34822"/>
    </mc:Choice>
    <mc:Fallback xmlns="">
      <p:transition spd="slow" advTm="3482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3049" y="406179"/>
            <a:ext cx="10871399" cy="790121"/>
          </a:xfrm>
        </p:spPr>
        <p:txBody>
          <a:bodyPr/>
          <a:lstStyle/>
          <a:p>
            <a:r>
              <a:rPr lang="en-US" dirty="0"/>
              <a:t>Sketch Review</a:t>
            </a:r>
          </a:p>
        </p:txBody>
      </p:sp>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Collection of sketch/image pairs</a:t>
            </a:r>
          </a:p>
        </p:txBody>
      </p:sp>
      <p:graphicFrame>
        <p:nvGraphicFramePr>
          <p:cNvPr id="3" name="Table 2"/>
          <p:cNvGraphicFramePr>
            <a:graphicFrameLocks noGrp="1"/>
          </p:cNvGraphicFramePr>
          <p:nvPr>
            <p:extLst/>
          </p:nvPr>
        </p:nvGraphicFramePr>
        <p:xfrm>
          <a:off x="582814" y="1838325"/>
          <a:ext cx="9183710" cy="3819525"/>
        </p:xfrm>
        <a:graphic>
          <a:graphicData uri="http://schemas.openxmlformats.org/drawingml/2006/table">
            <a:tbl>
              <a:tblPr firstRow="1" bandRow="1">
                <a:tableStyleId>{5C22544A-7EE6-4342-B048-85BDC9FD1C3A}</a:tableStyleId>
              </a:tblPr>
              <a:tblGrid>
                <a:gridCol w="1836742">
                  <a:extLst>
                    <a:ext uri="{9D8B030D-6E8A-4147-A177-3AD203B41FA5}">
                      <a16:colId xmlns:a16="http://schemas.microsoft.com/office/drawing/2014/main" xmlns="" val="20000"/>
                    </a:ext>
                  </a:extLst>
                </a:gridCol>
                <a:gridCol w="1836742">
                  <a:extLst>
                    <a:ext uri="{9D8B030D-6E8A-4147-A177-3AD203B41FA5}">
                      <a16:colId xmlns:a16="http://schemas.microsoft.com/office/drawing/2014/main" xmlns="" val="20001"/>
                    </a:ext>
                  </a:extLst>
                </a:gridCol>
                <a:gridCol w="1836742">
                  <a:extLst>
                    <a:ext uri="{9D8B030D-6E8A-4147-A177-3AD203B41FA5}">
                      <a16:colId xmlns:a16="http://schemas.microsoft.com/office/drawing/2014/main" xmlns="" val="20002"/>
                    </a:ext>
                  </a:extLst>
                </a:gridCol>
                <a:gridCol w="1836742">
                  <a:extLst>
                    <a:ext uri="{9D8B030D-6E8A-4147-A177-3AD203B41FA5}">
                      <a16:colId xmlns:a16="http://schemas.microsoft.com/office/drawing/2014/main" xmlns="" val="20003"/>
                    </a:ext>
                  </a:extLst>
                </a:gridCol>
                <a:gridCol w="1836742">
                  <a:extLst>
                    <a:ext uri="{9D8B030D-6E8A-4147-A177-3AD203B41FA5}">
                      <a16:colId xmlns:a16="http://schemas.microsoft.com/office/drawing/2014/main" xmlns="" val="20004"/>
                    </a:ext>
                  </a:extLst>
                </a:gridCol>
              </a:tblGrid>
              <a:tr h="400050">
                <a:tc>
                  <a:txBody>
                    <a:bodyPr/>
                    <a:lstStyle/>
                    <a:p>
                      <a:r>
                        <a:rPr lang="en-US" dirty="0">
                          <a:solidFill>
                            <a:schemeClr val="tx1"/>
                          </a:solidFill>
                        </a:rPr>
                        <a:t>Crowd</a:t>
                      </a:r>
                      <a:r>
                        <a:rPr lang="en-US" baseline="0" dirty="0">
                          <a:solidFill>
                            <a:schemeClr val="tx1"/>
                          </a:solidFill>
                        </a:rPr>
                        <a:t> Worker #1</a:t>
                      </a:r>
                      <a:endParaRPr lang="en-US" dirty="0">
                        <a:solidFill>
                          <a:schemeClr val="tx1"/>
                        </a:solidFill>
                      </a:endParaRPr>
                    </a:p>
                  </a:txBody>
                  <a:tcPr>
                    <a:solidFill>
                      <a:schemeClr val="bg1">
                        <a:lumMod val="95000"/>
                      </a:schemeClr>
                    </a:solidFill>
                  </a:tcPr>
                </a:tc>
                <a:tc>
                  <a:txBody>
                    <a:bodyPr/>
                    <a:lstStyle/>
                    <a:p>
                      <a:r>
                        <a:rPr lang="en-US" dirty="0">
                          <a:solidFill>
                            <a:schemeClr val="tx1"/>
                          </a:solidFill>
                        </a:rPr>
                        <a:t>Crowd Worker #2</a:t>
                      </a:r>
                    </a:p>
                  </a:txBody>
                  <a:tcPr>
                    <a:solidFill>
                      <a:schemeClr val="bg1">
                        <a:lumMod val="95000"/>
                      </a:schemeClr>
                    </a:solidFill>
                  </a:tcPr>
                </a:tc>
                <a:tc>
                  <a:txBody>
                    <a:bodyPr/>
                    <a:lstStyle/>
                    <a:p>
                      <a:r>
                        <a:rPr lang="en-US" dirty="0">
                          <a:solidFill>
                            <a:schemeClr val="tx1"/>
                          </a:solidFill>
                        </a:rPr>
                        <a:t>Crowd Worker #3</a:t>
                      </a:r>
                    </a:p>
                  </a:txBody>
                  <a:tcPr>
                    <a:solidFill>
                      <a:schemeClr val="bg1">
                        <a:lumMod val="95000"/>
                      </a:schemeClr>
                    </a:solidFill>
                  </a:tcPr>
                </a:tc>
                <a:tc>
                  <a:txBody>
                    <a:bodyPr/>
                    <a:lstStyle/>
                    <a:p>
                      <a:r>
                        <a:rPr lang="en-US" dirty="0">
                          <a:solidFill>
                            <a:schemeClr val="tx1"/>
                          </a:solidFill>
                        </a:rPr>
                        <a:t>Crowd Worker #4</a:t>
                      </a:r>
                    </a:p>
                  </a:txBody>
                  <a:tcPr>
                    <a:solidFill>
                      <a:schemeClr val="bg1">
                        <a:lumMod val="95000"/>
                      </a:schemeClr>
                    </a:solidFill>
                  </a:tcPr>
                </a:tc>
                <a:tc>
                  <a:txBody>
                    <a:bodyPr/>
                    <a:lstStyle/>
                    <a:p>
                      <a:r>
                        <a:rPr lang="en-US" dirty="0">
                          <a:solidFill>
                            <a:schemeClr val="tx1"/>
                          </a:solidFill>
                        </a:rPr>
                        <a:t>Crowd</a:t>
                      </a:r>
                      <a:r>
                        <a:rPr lang="en-US" baseline="0" dirty="0">
                          <a:solidFill>
                            <a:schemeClr val="tx1"/>
                          </a:solidFill>
                        </a:rPr>
                        <a:t> Worker #5</a:t>
                      </a:r>
                      <a:endParaRPr lang="en-US" dirty="0">
                        <a:solidFill>
                          <a:schemeClr val="tx1"/>
                        </a:solidFill>
                      </a:endParaRPr>
                    </a:p>
                  </a:txBody>
                  <a:tcPr>
                    <a:solidFill>
                      <a:schemeClr val="bg1">
                        <a:lumMod val="95000"/>
                      </a:schemeClr>
                    </a:solidFill>
                  </a:tcPr>
                </a:tc>
                <a:extLst>
                  <a:ext uri="{0D108BD9-81ED-4DB2-BD59-A6C34878D82A}">
                    <a16:rowId xmlns:a16="http://schemas.microsoft.com/office/drawing/2014/main" xmlns="" val="10000"/>
                  </a:ext>
                </a:extLst>
              </a:tr>
              <a:tr h="1476375">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xmlns="" val="10001"/>
                  </a:ext>
                </a:extLst>
              </a:tr>
              <a:tr h="514350">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xmlns="" val="10002"/>
                  </a:ext>
                </a:extLst>
              </a:tr>
              <a:tr h="1428750">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xmlns="" val="10003"/>
                  </a:ext>
                </a:extLst>
              </a:tr>
            </a:tbl>
          </a:graphicData>
        </a:graphic>
      </p:graphicFrame>
      <p:pic>
        <p:nvPicPr>
          <p:cNvPr id="23" name="Shape 140"/>
          <p:cNvPicPr preferRelativeResize="0"/>
          <p:nvPr/>
        </p:nvPicPr>
        <p:blipFill>
          <a:blip r:embed="rId4">
            <a:alphaModFix/>
          </a:blip>
          <a:stretch>
            <a:fillRect/>
          </a:stretch>
        </p:blipFill>
        <p:spPr>
          <a:xfrm>
            <a:off x="668540" y="2346904"/>
            <a:ext cx="1679821" cy="1281092"/>
          </a:xfrm>
          <a:prstGeom prst="rect">
            <a:avLst/>
          </a:prstGeom>
          <a:noFill/>
          <a:ln>
            <a:noFill/>
          </a:ln>
        </p:spPr>
      </p:pic>
      <p:pic>
        <p:nvPicPr>
          <p:cNvPr id="24" name="Shape 141"/>
          <p:cNvPicPr preferRelativeResize="0"/>
          <p:nvPr/>
        </p:nvPicPr>
        <p:blipFill>
          <a:blip r:embed="rId5">
            <a:alphaModFix/>
          </a:blip>
          <a:stretch>
            <a:fillRect/>
          </a:stretch>
        </p:blipFill>
        <p:spPr>
          <a:xfrm>
            <a:off x="2496312" y="2346968"/>
            <a:ext cx="1686912" cy="1265178"/>
          </a:xfrm>
          <a:prstGeom prst="rect">
            <a:avLst/>
          </a:prstGeom>
          <a:noFill/>
          <a:ln>
            <a:noFill/>
          </a:ln>
        </p:spPr>
      </p:pic>
      <p:pic>
        <p:nvPicPr>
          <p:cNvPr id="25" name="Shape 142"/>
          <p:cNvPicPr preferRelativeResize="0"/>
          <p:nvPr/>
        </p:nvPicPr>
        <p:blipFill>
          <a:blip r:embed="rId6">
            <a:alphaModFix/>
          </a:blip>
          <a:stretch>
            <a:fillRect/>
          </a:stretch>
        </p:blipFill>
        <p:spPr>
          <a:xfrm>
            <a:off x="4331175" y="2346904"/>
            <a:ext cx="1686988" cy="1265242"/>
          </a:xfrm>
          <a:prstGeom prst="rect">
            <a:avLst/>
          </a:prstGeom>
          <a:noFill/>
          <a:ln>
            <a:noFill/>
          </a:ln>
        </p:spPr>
      </p:pic>
      <p:pic>
        <p:nvPicPr>
          <p:cNvPr id="26" name="Shape 143"/>
          <p:cNvPicPr preferRelativeResize="0"/>
          <p:nvPr/>
        </p:nvPicPr>
        <p:blipFill>
          <a:blip r:embed="rId7">
            <a:alphaModFix/>
          </a:blip>
          <a:stretch>
            <a:fillRect/>
          </a:stretch>
        </p:blipFill>
        <p:spPr>
          <a:xfrm>
            <a:off x="6166037" y="2346923"/>
            <a:ext cx="1686973" cy="1265223"/>
          </a:xfrm>
          <a:prstGeom prst="rect">
            <a:avLst/>
          </a:prstGeom>
          <a:noFill/>
          <a:ln>
            <a:noFill/>
          </a:ln>
        </p:spPr>
      </p:pic>
      <p:pic>
        <p:nvPicPr>
          <p:cNvPr id="27" name="Shape 144"/>
          <p:cNvPicPr preferRelativeResize="0"/>
          <p:nvPr/>
        </p:nvPicPr>
        <p:blipFill>
          <a:blip r:embed="rId8">
            <a:alphaModFix/>
          </a:blip>
          <a:stretch>
            <a:fillRect/>
          </a:stretch>
        </p:blipFill>
        <p:spPr>
          <a:xfrm>
            <a:off x="8000884" y="2346904"/>
            <a:ext cx="1687095" cy="1265320"/>
          </a:xfrm>
          <a:prstGeom prst="rect">
            <a:avLst/>
          </a:prstGeom>
          <a:noFill/>
          <a:ln>
            <a:noFill/>
          </a:ln>
        </p:spPr>
      </p:pic>
      <p:pic>
        <p:nvPicPr>
          <p:cNvPr id="28" name="Shape 135"/>
          <p:cNvPicPr preferRelativeResize="0"/>
          <p:nvPr/>
        </p:nvPicPr>
        <p:blipFill>
          <a:blip r:embed="rId9">
            <a:alphaModFix/>
          </a:blip>
          <a:stretch>
            <a:fillRect/>
          </a:stretch>
        </p:blipFill>
        <p:spPr>
          <a:xfrm>
            <a:off x="1091279" y="3747385"/>
            <a:ext cx="834341" cy="869474"/>
          </a:xfrm>
          <a:prstGeom prst="rect">
            <a:avLst/>
          </a:prstGeom>
          <a:noFill/>
          <a:ln>
            <a:noFill/>
          </a:ln>
        </p:spPr>
      </p:pic>
      <p:pic>
        <p:nvPicPr>
          <p:cNvPr id="29" name="Shape 136"/>
          <p:cNvPicPr preferRelativeResize="0"/>
          <p:nvPr/>
        </p:nvPicPr>
        <p:blipFill>
          <a:blip r:embed="rId9">
            <a:alphaModFix/>
          </a:blip>
          <a:stretch>
            <a:fillRect/>
          </a:stretch>
        </p:blipFill>
        <p:spPr>
          <a:xfrm>
            <a:off x="2922597" y="3747385"/>
            <a:ext cx="834341" cy="869474"/>
          </a:xfrm>
          <a:prstGeom prst="rect">
            <a:avLst/>
          </a:prstGeom>
          <a:noFill/>
          <a:ln>
            <a:noFill/>
          </a:ln>
        </p:spPr>
      </p:pic>
      <p:pic>
        <p:nvPicPr>
          <p:cNvPr id="30" name="Shape 136"/>
          <p:cNvPicPr preferRelativeResize="0"/>
          <p:nvPr/>
        </p:nvPicPr>
        <p:blipFill>
          <a:blip r:embed="rId9">
            <a:alphaModFix/>
          </a:blip>
          <a:stretch>
            <a:fillRect/>
          </a:stretch>
        </p:blipFill>
        <p:spPr>
          <a:xfrm>
            <a:off x="4753915" y="3747385"/>
            <a:ext cx="834341" cy="869474"/>
          </a:xfrm>
          <a:prstGeom prst="rect">
            <a:avLst/>
          </a:prstGeom>
          <a:noFill/>
          <a:ln>
            <a:noFill/>
          </a:ln>
        </p:spPr>
      </p:pic>
      <p:pic>
        <p:nvPicPr>
          <p:cNvPr id="31" name="Shape 138"/>
          <p:cNvPicPr preferRelativeResize="0"/>
          <p:nvPr/>
        </p:nvPicPr>
        <p:blipFill>
          <a:blip r:embed="rId10">
            <a:alphaModFix/>
          </a:blip>
          <a:stretch>
            <a:fillRect/>
          </a:stretch>
        </p:blipFill>
        <p:spPr>
          <a:xfrm>
            <a:off x="6592348" y="3660215"/>
            <a:ext cx="834350" cy="1043813"/>
          </a:xfrm>
          <a:prstGeom prst="rect">
            <a:avLst/>
          </a:prstGeom>
          <a:noFill/>
          <a:ln>
            <a:noFill/>
          </a:ln>
        </p:spPr>
      </p:pic>
      <p:pic>
        <p:nvPicPr>
          <p:cNvPr id="32" name="Shape 138"/>
          <p:cNvPicPr preferRelativeResize="0"/>
          <p:nvPr/>
        </p:nvPicPr>
        <p:blipFill>
          <a:blip r:embed="rId10">
            <a:alphaModFix/>
          </a:blip>
          <a:stretch>
            <a:fillRect/>
          </a:stretch>
        </p:blipFill>
        <p:spPr>
          <a:xfrm>
            <a:off x="8423666" y="3660215"/>
            <a:ext cx="834350" cy="1043813"/>
          </a:xfrm>
          <a:prstGeom prst="rect">
            <a:avLst/>
          </a:prstGeom>
          <a:noFill/>
          <a:ln>
            <a:noFill/>
          </a:ln>
        </p:spPr>
      </p:pic>
      <p:sp>
        <p:nvSpPr>
          <p:cNvPr id="33" name="Shape 147"/>
          <p:cNvSpPr txBox="1"/>
          <p:nvPr/>
        </p:nvSpPr>
        <p:spPr>
          <a:xfrm>
            <a:off x="1023786" y="4644571"/>
            <a:ext cx="969326" cy="382726"/>
          </a:xfrm>
          <a:prstGeom prst="rect">
            <a:avLst/>
          </a:prstGeom>
          <a:noFill/>
          <a:ln>
            <a:noFill/>
          </a:ln>
        </p:spPr>
        <p:txBody>
          <a:bodyPr lIns="91425" tIns="91425" rIns="91425" bIns="91425" anchor="t" anchorCtr="0">
            <a:noAutofit/>
          </a:bodyPr>
          <a:lstStyle/>
          <a:p>
            <a:pPr lvl="0">
              <a:spcBef>
                <a:spcPts val="0"/>
              </a:spcBef>
              <a:buNone/>
            </a:pPr>
            <a:r>
              <a:rPr lang="en" sz="2400" b="1" dirty="0"/>
              <a:t>Good!</a:t>
            </a:r>
          </a:p>
        </p:txBody>
      </p:sp>
      <p:sp>
        <p:nvSpPr>
          <p:cNvPr id="35" name="Shape 147"/>
          <p:cNvSpPr txBox="1"/>
          <p:nvPr/>
        </p:nvSpPr>
        <p:spPr>
          <a:xfrm>
            <a:off x="2855104" y="4644571"/>
            <a:ext cx="969326" cy="382726"/>
          </a:xfrm>
          <a:prstGeom prst="rect">
            <a:avLst/>
          </a:prstGeom>
          <a:noFill/>
          <a:ln>
            <a:noFill/>
          </a:ln>
        </p:spPr>
        <p:txBody>
          <a:bodyPr lIns="91425" tIns="91425" rIns="91425" bIns="91425" anchor="t" anchorCtr="0">
            <a:noAutofit/>
          </a:bodyPr>
          <a:lstStyle/>
          <a:p>
            <a:pPr lvl="0">
              <a:spcBef>
                <a:spcPts val="0"/>
              </a:spcBef>
              <a:buNone/>
            </a:pPr>
            <a:r>
              <a:rPr lang="en" sz="2400" b="1" dirty="0"/>
              <a:t>Good!</a:t>
            </a:r>
          </a:p>
        </p:txBody>
      </p:sp>
      <p:sp>
        <p:nvSpPr>
          <p:cNvPr id="36" name="Shape 147"/>
          <p:cNvSpPr txBox="1"/>
          <p:nvPr/>
        </p:nvSpPr>
        <p:spPr>
          <a:xfrm>
            <a:off x="4686422" y="4644571"/>
            <a:ext cx="969326" cy="382726"/>
          </a:xfrm>
          <a:prstGeom prst="rect">
            <a:avLst/>
          </a:prstGeom>
          <a:noFill/>
          <a:ln>
            <a:noFill/>
          </a:ln>
        </p:spPr>
        <p:txBody>
          <a:bodyPr lIns="91425" tIns="91425" rIns="91425" bIns="91425" anchor="t" anchorCtr="0">
            <a:noAutofit/>
          </a:bodyPr>
          <a:lstStyle/>
          <a:p>
            <a:pPr lvl="0">
              <a:spcBef>
                <a:spcPts val="0"/>
              </a:spcBef>
              <a:buNone/>
            </a:pPr>
            <a:r>
              <a:rPr lang="en" sz="2400" b="1" dirty="0"/>
              <a:t>Good!</a:t>
            </a:r>
          </a:p>
        </p:txBody>
      </p:sp>
      <p:sp>
        <p:nvSpPr>
          <p:cNvPr id="37" name="Shape 145"/>
          <p:cNvSpPr txBox="1"/>
          <p:nvPr/>
        </p:nvSpPr>
        <p:spPr>
          <a:xfrm>
            <a:off x="6081215" y="4570674"/>
            <a:ext cx="1492063" cy="386100"/>
          </a:xfrm>
          <a:prstGeom prst="rect">
            <a:avLst/>
          </a:prstGeom>
          <a:noFill/>
          <a:ln>
            <a:noFill/>
          </a:ln>
        </p:spPr>
        <p:txBody>
          <a:bodyPr lIns="91425" tIns="91425" rIns="91425" bIns="91425" anchor="t" anchorCtr="0">
            <a:noAutofit/>
          </a:bodyPr>
          <a:lstStyle/>
          <a:p>
            <a:pPr lvl="0">
              <a:spcBef>
                <a:spcPts val="0"/>
              </a:spcBef>
              <a:buNone/>
            </a:pPr>
            <a:r>
              <a:rPr lang="en" sz="2400" b="1" dirty="0"/>
              <a:t>Mirrored!</a:t>
            </a:r>
          </a:p>
        </p:txBody>
      </p:sp>
      <p:sp>
        <p:nvSpPr>
          <p:cNvPr id="38" name="Shape 146"/>
          <p:cNvSpPr txBox="1"/>
          <p:nvPr/>
        </p:nvSpPr>
        <p:spPr>
          <a:xfrm>
            <a:off x="6854610" y="4908212"/>
            <a:ext cx="998400" cy="255900"/>
          </a:xfrm>
          <a:prstGeom prst="rect">
            <a:avLst/>
          </a:prstGeom>
          <a:noFill/>
          <a:ln>
            <a:noFill/>
          </a:ln>
        </p:spPr>
        <p:txBody>
          <a:bodyPr lIns="91425" tIns="91425" rIns="91425" bIns="91425" anchor="t" anchorCtr="0">
            <a:noAutofit/>
          </a:bodyPr>
          <a:lstStyle/>
          <a:p>
            <a:pPr lvl="0">
              <a:spcBef>
                <a:spcPts val="0"/>
              </a:spcBef>
              <a:buNone/>
            </a:pPr>
            <a:r>
              <a:rPr lang="en" sz="1800" b="1" dirty="0"/>
              <a:t>Potato!</a:t>
            </a:r>
          </a:p>
        </p:txBody>
      </p:sp>
      <p:sp>
        <p:nvSpPr>
          <p:cNvPr id="39" name="Shape 150"/>
          <p:cNvSpPr txBox="1"/>
          <p:nvPr/>
        </p:nvSpPr>
        <p:spPr>
          <a:xfrm>
            <a:off x="7961404" y="4616859"/>
            <a:ext cx="1758873" cy="497608"/>
          </a:xfrm>
          <a:prstGeom prst="rect">
            <a:avLst/>
          </a:prstGeom>
          <a:noFill/>
          <a:ln>
            <a:noFill/>
          </a:ln>
        </p:spPr>
        <p:txBody>
          <a:bodyPr lIns="91425" tIns="91425" rIns="91425" bIns="91425" anchor="t" anchorCtr="0">
            <a:noAutofit/>
          </a:bodyPr>
          <a:lstStyle/>
          <a:p>
            <a:pPr lvl="0">
              <a:spcBef>
                <a:spcPts val="0"/>
              </a:spcBef>
              <a:buNone/>
            </a:pPr>
            <a:r>
              <a:rPr lang="en" sz="2400" b="1" dirty="0"/>
              <a:t>Incomplete!</a:t>
            </a:r>
          </a:p>
        </p:txBody>
      </p:sp>
      <p:sp>
        <p:nvSpPr>
          <p:cNvPr id="40" name="Rectangle 39"/>
          <p:cNvSpPr/>
          <p:nvPr/>
        </p:nvSpPr>
        <p:spPr>
          <a:xfrm flipV="1">
            <a:off x="-557369"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802060"/>
      </p:ext>
    </p:extLst>
  </p:cSld>
  <p:clrMapOvr>
    <a:masterClrMapping/>
  </p:clrMapOvr>
  <mc:AlternateContent xmlns:mc="http://schemas.openxmlformats.org/markup-compatibility/2006" xmlns:p14="http://schemas.microsoft.com/office/powerpoint/2010/main">
    <mc:Choice Requires="p14">
      <p:transition spd="slow" p14:dur="2000" advTm="32848"/>
    </mc:Choice>
    <mc:Fallback xmlns="">
      <p:transition spd="slow" advTm="3284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6522" y="406179"/>
            <a:ext cx="10871399" cy="790121"/>
          </a:xfrm>
        </p:spPr>
        <p:txBody>
          <a:bodyPr/>
          <a:lstStyle/>
          <a:p>
            <a:r>
              <a:rPr lang="en-US" dirty="0"/>
              <a:t>Category Selection</a:t>
            </a:r>
          </a:p>
        </p:txBody>
      </p:sp>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Category Selection</a:t>
            </a:r>
          </a:p>
        </p:txBody>
      </p:sp>
      <p:sp>
        <p:nvSpPr>
          <p:cNvPr id="5" name="TextBox 4"/>
          <p:cNvSpPr txBox="1"/>
          <p:nvPr/>
        </p:nvSpPr>
        <p:spPr>
          <a:xfrm>
            <a:off x="582816" y="1776855"/>
            <a:ext cx="4698466" cy="4154984"/>
          </a:xfrm>
          <a:prstGeom prst="rect">
            <a:avLst/>
          </a:prstGeom>
          <a:solidFill>
            <a:schemeClr val="bg1">
              <a:lumMod val="95000"/>
            </a:schemeClr>
          </a:solidFill>
        </p:spPr>
        <p:txBody>
          <a:bodyPr wrap="none" rtlCol="0">
            <a:spAutoFit/>
          </a:bodyPr>
          <a:lstStyle/>
          <a:p>
            <a:r>
              <a:rPr lang="en-US" sz="2800" b="1" dirty="0" err="1"/>
              <a:t>Eitz</a:t>
            </a:r>
            <a:r>
              <a:rPr lang="en-US" sz="2800" b="1" dirty="0"/>
              <a:t> Dataset (SIGGRAPH 2012)</a:t>
            </a:r>
          </a:p>
          <a:p>
            <a:r>
              <a:rPr lang="en-US" sz="2800" dirty="0"/>
              <a:t>250 Categories</a:t>
            </a:r>
          </a:p>
          <a:p>
            <a:endParaRPr lang="en-US" sz="2000" dirty="0"/>
          </a:p>
          <a:p>
            <a:r>
              <a:rPr lang="en-US" sz="2800" b="1" dirty="0"/>
              <a:t>Category Selection</a:t>
            </a:r>
            <a:r>
              <a:rPr lang="en-US" sz="2800" dirty="0"/>
              <a:t>:</a:t>
            </a:r>
          </a:p>
          <a:p>
            <a:pPr marL="914400" lvl="1" indent="-457200">
              <a:buFont typeface="+mj-lt"/>
              <a:buAutoNum type="arabicPeriod"/>
            </a:pPr>
            <a:r>
              <a:rPr lang="en-US" sz="2800" dirty="0"/>
              <a:t>Exhaustive</a:t>
            </a:r>
          </a:p>
          <a:p>
            <a:pPr marL="914400" lvl="1" indent="-457200">
              <a:buFont typeface="+mj-lt"/>
              <a:buAutoNum type="arabicPeriod"/>
            </a:pPr>
            <a:r>
              <a:rPr lang="en-US" sz="2800" dirty="0"/>
              <a:t>Recognizable</a:t>
            </a:r>
          </a:p>
          <a:p>
            <a:pPr marL="914400" lvl="1" indent="-457200">
              <a:buFont typeface="+mj-lt"/>
              <a:buAutoNum type="arabicPeriod"/>
            </a:pPr>
            <a:r>
              <a:rPr lang="en-US" sz="2800" dirty="0"/>
              <a:t>Specific</a:t>
            </a:r>
          </a:p>
          <a:p>
            <a:endParaRPr lang="en-US" sz="2000" dirty="0"/>
          </a:p>
          <a:p>
            <a:r>
              <a:rPr lang="en-US" sz="2800" i="1" dirty="0"/>
              <a:t>Includes “part of” relationships</a:t>
            </a:r>
          </a:p>
          <a:p>
            <a:r>
              <a:rPr lang="en-US" sz="2800" i="1" dirty="0"/>
              <a:t>and “action” descriptors</a:t>
            </a:r>
          </a:p>
        </p:txBody>
      </p:sp>
      <p:sp>
        <p:nvSpPr>
          <p:cNvPr id="15" name="TextBox 14"/>
          <p:cNvSpPr txBox="1"/>
          <p:nvPr/>
        </p:nvSpPr>
        <p:spPr>
          <a:xfrm>
            <a:off x="5882364" y="1776855"/>
            <a:ext cx="4700016" cy="4154984"/>
          </a:xfrm>
          <a:prstGeom prst="rect">
            <a:avLst/>
          </a:prstGeom>
          <a:solidFill>
            <a:schemeClr val="bg1">
              <a:lumMod val="95000"/>
            </a:schemeClr>
          </a:solidFill>
        </p:spPr>
        <p:txBody>
          <a:bodyPr wrap="square" rtlCol="0">
            <a:spAutoFit/>
          </a:bodyPr>
          <a:lstStyle/>
          <a:p>
            <a:r>
              <a:rPr lang="en-US" sz="2800" b="1" dirty="0"/>
              <a:t>ImageNet (CVPR 2009)</a:t>
            </a:r>
          </a:p>
          <a:p>
            <a:r>
              <a:rPr lang="en-US" sz="2800" dirty="0"/>
              <a:t>20k+ categories</a:t>
            </a:r>
          </a:p>
          <a:p>
            <a:endParaRPr lang="en-US" sz="2000" dirty="0"/>
          </a:p>
          <a:p>
            <a:r>
              <a:rPr lang="en-US" sz="2800" b="1" dirty="0"/>
              <a:t>Category Selection</a:t>
            </a:r>
            <a:r>
              <a:rPr lang="en-US" sz="2800" dirty="0"/>
              <a:t>:</a:t>
            </a:r>
          </a:p>
          <a:p>
            <a:pPr marL="971550" lvl="1" indent="-514350">
              <a:buFont typeface="+mj-lt"/>
              <a:buAutoNum type="arabicPeriod"/>
            </a:pPr>
            <a:r>
              <a:rPr lang="en-US" sz="2800" dirty="0"/>
              <a:t>WordNet Ontology</a:t>
            </a:r>
          </a:p>
          <a:p>
            <a:pPr marL="971550" lvl="1" indent="-514350">
              <a:buFont typeface="+mj-lt"/>
              <a:buAutoNum type="arabicPeriod"/>
            </a:pPr>
            <a:r>
              <a:rPr lang="en-US" sz="2800" dirty="0"/>
              <a:t>Internet image search</a:t>
            </a:r>
          </a:p>
          <a:p>
            <a:pPr marL="514350" indent="-514350">
              <a:buFont typeface="+mj-lt"/>
              <a:buAutoNum type="arabicPeriod"/>
            </a:pPr>
            <a:endParaRPr lang="en-US" sz="2800" dirty="0"/>
          </a:p>
          <a:p>
            <a:endParaRPr lang="en-US" sz="2000" dirty="0"/>
          </a:p>
          <a:p>
            <a:r>
              <a:rPr lang="en-US" sz="2800" i="1" dirty="0"/>
              <a:t>Includes “is a” relationships</a:t>
            </a:r>
          </a:p>
          <a:p>
            <a:r>
              <a:rPr lang="en-US" sz="2800" i="1" dirty="0"/>
              <a:t>(hierarchical)</a:t>
            </a:r>
          </a:p>
        </p:txBody>
      </p:sp>
      <p:sp>
        <p:nvSpPr>
          <p:cNvPr id="10" name="Rectangle 9"/>
          <p:cNvSpPr/>
          <p:nvPr/>
        </p:nvSpPr>
        <p:spPr>
          <a:xfrm flipV="1">
            <a:off x="-1441835"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43545"/>
      </p:ext>
    </p:extLst>
  </p:cSld>
  <p:clrMapOvr>
    <a:masterClrMapping/>
  </p:clrMapOvr>
  <mc:AlternateContent xmlns:mc="http://schemas.openxmlformats.org/markup-compatibility/2006" xmlns:p14="http://schemas.microsoft.com/office/powerpoint/2010/main">
    <mc:Choice Requires="p14">
      <p:transition spd="slow" p14:dur="2000" advTm="51272"/>
    </mc:Choice>
    <mc:Fallback xmlns="">
      <p:transition spd="slow" advTm="5127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414" y="406179"/>
            <a:ext cx="10871399" cy="790121"/>
          </a:xfrm>
        </p:spPr>
        <p:txBody>
          <a:bodyPr/>
          <a:lstStyle/>
          <a:p>
            <a:r>
              <a:rPr lang="en-US" dirty="0" err="1"/>
              <a:t>Eitz</a:t>
            </a:r>
            <a:r>
              <a:rPr lang="en-US" dirty="0"/>
              <a:t> 2012 – Imagination Vs. Reality</a:t>
            </a:r>
          </a:p>
        </p:txBody>
      </p:sp>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Category Selection</a:t>
            </a:r>
          </a:p>
        </p:txBody>
      </p:sp>
      <p:sp>
        <p:nvSpPr>
          <p:cNvPr id="5" name="TextBox 4"/>
          <p:cNvSpPr txBox="1"/>
          <p:nvPr/>
        </p:nvSpPr>
        <p:spPr>
          <a:xfrm>
            <a:off x="582816" y="1776855"/>
            <a:ext cx="2752344" cy="3785652"/>
          </a:xfrm>
          <a:prstGeom prst="rect">
            <a:avLst/>
          </a:prstGeom>
          <a:solidFill>
            <a:schemeClr val="bg1">
              <a:lumMod val="95000"/>
            </a:schemeClr>
          </a:solidFill>
        </p:spPr>
        <p:txBody>
          <a:bodyPr wrap="none" rtlCol="0">
            <a:spAutoFit/>
          </a:bodyPr>
          <a:lstStyle/>
          <a:p>
            <a:r>
              <a:rPr lang="en-US" sz="2800" b="1" dirty="0"/>
              <a:t>“Unsettling”</a:t>
            </a:r>
          </a:p>
          <a:p>
            <a:pPr marL="457200" indent="-457200">
              <a:buFont typeface="Arial" panose="020B0604020202020204" pitchFamily="34" charset="0"/>
              <a:buChar char="•"/>
            </a:pPr>
            <a:r>
              <a:rPr lang="en-US" sz="2800" dirty="0"/>
              <a:t>Brain</a:t>
            </a:r>
          </a:p>
          <a:p>
            <a:pPr marL="457200" indent="-457200">
              <a:buFont typeface="Arial" panose="020B0604020202020204" pitchFamily="34" charset="0"/>
              <a:buChar char="•"/>
            </a:pPr>
            <a:r>
              <a:rPr lang="en-US" sz="2800" dirty="0"/>
              <a:t>Skeleton</a:t>
            </a:r>
          </a:p>
          <a:p>
            <a:pPr marL="457200" indent="-457200">
              <a:buFont typeface="Arial" panose="020B0604020202020204" pitchFamily="34" charset="0"/>
              <a:buChar char="•"/>
            </a:pPr>
            <a:r>
              <a:rPr lang="en-US" sz="2800" dirty="0"/>
              <a:t>Skull</a:t>
            </a:r>
          </a:p>
          <a:p>
            <a:endParaRPr lang="en-US" sz="1600" dirty="0"/>
          </a:p>
          <a:p>
            <a:r>
              <a:rPr lang="en-US" sz="2800" b="1" dirty="0"/>
              <a:t>Body Parts</a:t>
            </a:r>
          </a:p>
          <a:p>
            <a:pPr marL="457200" indent="-457200">
              <a:buFont typeface="Arial" panose="020B0604020202020204" pitchFamily="34" charset="0"/>
              <a:buChar char="•"/>
            </a:pPr>
            <a:r>
              <a:rPr lang="en-US" sz="2800" dirty="0"/>
              <a:t>Arm</a:t>
            </a:r>
          </a:p>
          <a:p>
            <a:pPr marL="457200" indent="-457200">
              <a:buFont typeface="Arial" panose="020B0604020202020204" pitchFamily="34" charset="0"/>
              <a:buChar char="•"/>
            </a:pPr>
            <a:r>
              <a:rPr lang="en-US" sz="2800" dirty="0"/>
              <a:t>Ear</a:t>
            </a:r>
          </a:p>
          <a:p>
            <a:pPr marL="457200" indent="-457200">
              <a:buFont typeface="Arial" panose="020B0604020202020204" pitchFamily="34" charset="0"/>
              <a:buChar char="•"/>
            </a:pPr>
            <a:r>
              <a:rPr lang="en-US" sz="2800" dirty="0"/>
              <a:t>Mouth</a:t>
            </a:r>
          </a:p>
        </p:txBody>
      </p:sp>
      <p:sp>
        <p:nvSpPr>
          <p:cNvPr id="9" name="TextBox 8"/>
          <p:cNvSpPr txBox="1"/>
          <p:nvPr/>
        </p:nvSpPr>
        <p:spPr>
          <a:xfrm>
            <a:off x="6018515" y="1776855"/>
            <a:ext cx="2751779" cy="3785652"/>
          </a:xfrm>
          <a:prstGeom prst="rect">
            <a:avLst/>
          </a:prstGeom>
          <a:solidFill>
            <a:schemeClr val="bg1">
              <a:lumMod val="95000"/>
            </a:schemeClr>
          </a:solidFill>
        </p:spPr>
        <p:txBody>
          <a:bodyPr wrap="none" rtlCol="0">
            <a:spAutoFit/>
          </a:bodyPr>
          <a:lstStyle/>
          <a:p>
            <a:r>
              <a:rPr lang="en-US" sz="2800" b="1" dirty="0"/>
              <a:t>Action Qualifiers</a:t>
            </a:r>
          </a:p>
          <a:p>
            <a:pPr marL="457200" indent="-457200">
              <a:buFont typeface="Arial" panose="020B0604020202020204" pitchFamily="34" charset="0"/>
              <a:buChar char="•"/>
            </a:pPr>
            <a:r>
              <a:rPr lang="en-US" sz="2800" dirty="0"/>
              <a:t>Flying Bird</a:t>
            </a:r>
          </a:p>
          <a:p>
            <a:pPr marL="457200" indent="-457200">
              <a:buFont typeface="Arial" panose="020B0604020202020204" pitchFamily="34" charset="0"/>
              <a:buChar char="•"/>
            </a:pPr>
            <a:r>
              <a:rPr lang="en-US" sz="2800" dirty="0"/>
              <a:t>Standing Bird</a:t>
            </a:r>
          </a:p>
          <a:p>
            <a:pPr marL="457200" indent="-457200">
              <a:buFont typeface="Arial" panose="020B0604020202020204" pitchFamily="34" charset="0"/>
              <a:buChar char="•"/>
            </a:pPr>
            <a:r>
              <a:rPr lang="en-US" sz="2800" dirty="0"/>
              <a:t>Person Sitting</a:t>
            </a:r>
          </a:p>
          <a:p>
            <a:endParaRPr lang="en-US" sz="1600" dirty="0"/>
          </a:p>
          <a:p>
            <a:r>
              <a:rPr lang="en-US" sz="2800" b="1" dirty="0"/>
              <a:t>Fantastical</a:t>
            </a:r>
          </a:p>
          <a:p>
            <a:pPr marL="457200" indent="-457200">
              <a:buFont typeface="Arial" panose="020B0604020202020204" pitchFamily="34" charset="0"/>
              <a:buChar char="•"/>
            </a:pPr>
            <a:r>
              <a:rPr lang="en-US" sz="2800" dirty="0"/>
              <a:t>Angel</a:t>
            </a:r>
          </a:p>
          <a:p>
            <a:pPr marL="457200" indent="-457200">
              <a:buFont typeface="Arial" panose="020B0604020202020204" pitchFamily="34" charset="0"/>
              <a:buChar char="•"/>
            </a:pPr>
            <a:r>
              <a:rPr lang="en-US" sz="2800" dirty="0"/>
              <a:t>Flying Saucer</a:t>
            </a:r>
          </a:p>
          <a:p>
            <a:pPr marL="457200" indent="-457200">
              <a:buFont typeface="Arial" panose="020B0604020202020204" pitchFamily="34" charset="0"/>
              <a:buChar char="•"/>
            </a:pPr>
            <a:r>
              <a:rPr lang="en-US" sz="2800" dirty="0"/>
              <a:t>Mermaid</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2708" y="4380570"/>
            <a:ext cx="1227304" cy="122730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8116" y="4691968"/>
            <a:ext cx="1046190" cy="104619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93922" y="4163746"/>
            <a:ext cx="937055" cy="93705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36021" y="2775651"/>
            <a:ext cx="996013" cy="996013"/>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4616" y="4553290"/>
            <a:ext cx="1045111" cy="1045111"/>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78192" y="3495668"/>
            <a:ext cx="1196300" cy="1196300"/>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15878" y="1766712"/>
            <a:ext cx="1176207" cy="1176207"/>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5435" y="2819139"/>
            <a:ext cx="966396" cy="966396"/>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28446" y="2920941"/>
            <a:ext cx="1196300" cy="1196300"/>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13710" y="1800539"/>
            <a:ext cx="1111192" cy="1111192"/>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992174" y="1850265"/>
            <a:ext cx="1009100" cy="1009100"/>
          </a:xfrm>
          <a:prstGeom prst="rect">
            <a:avLst/>
          </a:prstGeom>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49984" y="2725796"/>
            <a:ext cx="1059739" cy="1059739"/>
          </a:xfrm>
          <a:prstGeom prst="rect">
            <a:avLst/>
          </a:prstGeom>
        </p:spPr>
      </p:pic>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431263" y="3703345"/>
            <a:ext cx="1111192" cy="1111192"/>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02518" y="4632456"/>
            <a:ext cx="1111192" cy="1111192"/>
          </a:xfrm>
          <a:prstGeom prst="rect">
            <a:avLst/>
          </a:prstGeom>
        </p:spPr>
      </p:pic>
      <p:sp>
        <p:nvSpPr>
          <p:cNvPr id="24" name="Rectangle 23"/>
          <p:cNvSpPr/>
          <p:nvPr/>
        </p:nvSpPr>
        <p:spPr>
          <a:xfrm flipV="1">
            <a:off x="-5123864"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866227"/>
      </p:ext>
    </p:extLst>
  </p:cSld>
  <p:clrMapOvr>
    <a:masterClrMapping/>
  </p:clrMapOvr>
  <mc:AlternateContent xmlns:mc="http://schemas.openxmlformats.org/markup-compatibility/2006" xmlns:p14="http://schemas.microsoft.com/office/powerpoint/2010/main">
    <mc:Choice Requires="p14">
      <p:transition spd="slow" p14:dur="2000" advTm="28733"/>
    </mc:Choice>
    <mc:Fallback xmlns="">
      <p:transition spd="slow" advTm="2873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3499" y="406179"/>
            <a:ext cx="10871399" cy="790121"/>
          </a:xfrm>
        </p:spPr>
        <p:txBody>
          <a:bodyPr/>
          <a:lstStyle/>
          <a:p>
            <a:r>
              <a:rPr lang="en-US" dirty="0"/>
              <a:t>Challenges with Internet Photos (1 of 3)</a:t>
            </a:r>
          </a:p>
        </p:txBody>
      </p:sp>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Category Selection</a:t>
            </a:r>
          </a:p>
        </p:txBody>
      </p:sp>
      <p:pic>
        <p:nvPicPr>
          <p:cNvPr id="23" name="Shape 169"/>
          <p:cNvPicPr preferRelativeResize="0"/>
          <p:nvPr/>
        </p:nvPicPr>
        <p:blipFill>
          <a:blip r:embed="rId4">
            <a:alphaModFix/>
          </a:blip>
          <a:stretch>
            <a:fillRect/>
          </a:stretch>
        </p:blipFill>
        <p:spPr>
          <a:xfrm>
            <a:off x="582816" y="1664974"/>
            <a:ext cx="6617524" cy="4311636"/>
          </a:xfrm>
          <a:prstGeom prst="rect">
            <a:avLst/>
          </a:prstGeom>
          <a:noFill/>
          <a:ln>
            <a:noFill/>
          </a:ln>
        </p:spPr>
      </p:pic>
      <p:pic>
        <p:nvPicPr>
          <p:cNvPr id="24" name="Shape 170"/>
          <p:cNvPicPr preferRelativeResize="0"/>
          <p:nvPr/>
        </p:nvPicPr>
        <p:blipFill>
          <a:blip r:embed="rId5">
            <a:alphaModFix/>
          </a:blip>
          <a:stretch>
            <a:fillRect/>
          </a:stretch>
        </p:blipFill>
        <p:spPr>
          <a:xfrm>
            <a:off x="7909987" y="1664974"/>
            <a:ext cx="3035103" cy="4046833"/>
          </a:xfrm>
          <a:prstGeom prst="rect">
            <a:avLst/>
          </a:prstGeom>
          <a:noFill/>
          <a:ln w="38100" cap="flat" cmpd="sng">
            <a:solidFill>
              <a:srgbClr val="00FF00"/>
            </a:solidFill>
            <a:prstDash val="solid"/>
            <a:round/>
            <a:headEnd type="none" w="med" len="med"/>
            <a:tailEnd type="none" w="med" len="med"/>
          </a:ln>
        </p:spPr>
      </p:pic>
      <p:cxnSp>
        <p:nvCxnSpPr>
          <p:cNvPr id="25" name="Shape 171"/>
          <p:cNvCxnSpPr/>
          <p:nvPr/>
        </p:nvCxnSpPr>
        <p:spPr>
          <a:xfrm flipV="1">
            <a:off x="6537261" y="3200400"/>
            <a:ext cx="1275744" cy="180110"/>
          </a:xfrm>
          <a:prstGeom prst="straightConnector1">
            <a:avLst/>
          </a:prstGeom>
          <a:noFill/>
          <a:ln w="38100" cap="flat" cmpd="sng">
            <a:solidFill>
              <a:srgbClr val="00FF00"/>
            </a:solidFill>
            <a:prstDash val="solid"/>
            <a:round/>
            <a:headEnd type="none" w="lg" len="lg"/>
            <a:tailEnd type="triangle" w="lg" len="lg"/>
          </a:ln>
        </p:spPr>
      </p:cxnSp>
      <p:sp>
        <p:nvSpPr>
          <p:cNvPr id="31" name="TextBox 30"/>
          <p:cNvSpPr txBox="1"/>
          <p:nvPr/>
        </p:nvSpPr>
        <p:spPr>
          <a:xfrm>
            <a:off x="582816" y="1633919"/>
            <a:ext cx="3930190" cy="461665"/>
          </a:xfrm>
          <a:prstGeom prst="rect">
            <a:avLst/>
          </a:prstGeom>
          <a:solidFill>
            <a:schemeClr val="bg1"/>
          </a:solidFill>
        </p:spPr>
        <p:txBody>
          <a:bodyPr wrap="square" rtlCol="0">
            <a:spAutoFit/>
          </a:bodyPr>
          <a:lstStyle/>
          <a:p>
            <a:r>
              <a:rPr lang="en-US" sz="2400" b="1" dirty="0"/>
              <a:t>Electric refrigerator, fridge</a:t>
            </a:r>
          </a:p>
        </p:txBody>
      </p:sp>
      <p:sp>
        <p:nvSpPr>
          <p:cNvPr id="12" name="Rectangle 11"/>
          <p:cNvSpPr/>
          <p:nvPr/>
        </p:nvSpPr>
        <p:spPr>
          <a:xfrm flipV="1">
            <a:off x="-6129582"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411219"/>
      </p:ext>
    </p:extLst>
  </p:cSld>
  <p:clrMapOvr>
    <a:masterClrMapping/>
  </p:clrMapOvr>
  <mc:AlternateContent xmlns:mc="http://schemas.openxmlformats.org/markup-compatibility/2006" xmlns:p14="http://schemas.microsoft.com/office/powerpoint/2010/main">
    <mc:Choice Requires="p14">
      <p:transition spd="slow" p14:dur="2000" advTm="33593"/>
    </mc:Choice>
    <mc:Fallback xmlns="">
      <p:transition spd="slow" advTm="3359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0" y="-688906"/>
            <a:ext cx="12192000" cy="9143969"/>
          </a:xfrm>
          <a:prstGeom prst="rect">
            <a:avLst/>
          </a:prstGeom>
          <a:noFill/>
          <a:ln>
            <a:noFill/>
          </a:ln>
        </p:spPr>
      </p:pic>
      <p:pic>
        <p:nvPicPr>
          <p:cNvPr id="67" name="Shape 67" descr="Looking through a cardboard paper-towel roll towards light at the end of it"/>
          <p:cNvPicPr preferRelativeResize="0"/>
          <p:nvPr/>
        </p:nvPicPr>
        <p:blipFill rotWithShape="1">
          <a:blip r:embed="rId4">
            <a:alphaModFix/>
          </a:blip>
          <a:srcRect l="22872" t="1578" r="19354" b="984"/>
          <a:stretch/>
        </p:blipFill>
        <p:spPr>
          <a:xfrm>
            <a:off x="0" y="0"/>
            <a:ext cx="6101797" cy="6858000"/>
          </a:xfrm>
          <a:prstGeom prst="rect">
            <a:avLst/>
          </a:prstGeom>
          <a:noFill/>
          <a:ln>
            <a:noFill/>
          </a:ln>
        </p:spPr>
      </p:pic>
      <p:pic>
        <p:nvPicPr>
          <p:cNvPr id="68" name="Shape 68"/>
          <p:cNvPicPr preferRelativeResize="0"/>
          <p:nvPr/>
        </p:nvPicPr>
        <p:blipFill>
          <a:blip r:embed="rId5">
            <a:alphaModFix/>
          </a:blip>
          <a:stretch>
            <a:fillRect/>
          </a:stretch>
        </p:blipFill>
        <p:spPr>
          <a:xfrm>
            <a:off x="-750699" y="-49615"/>
            <a:ext cx="7160433" cy="7160433"/>
          </a:xfrm>
          <a:prstGeom prst="rect">
            <a:avLst/>
          </a:prstGeom>
          <a:noFill/>
          <a:ln>
            <a:noFill/>
          </a:ln>
        </p:spPr>
      </p:pic>
      <p:sp>
        <p:nvSpPr>
          <p:cNvPr id="69" name="Shape 69"/>
          <p:cNvSpPr txBox="1">
            <a:spLocks noGrp="1"/>
          </p:cNvSpPr>
          <p:nvPr>
            <p:ph type="body" idx="1"/>
          </p:nvPr>
        </p:nvSpPr>
        <p:spPr>
          <a:prstGeom prst="rect">
            <a:avLst/>
          </a:prstGeom>
          <a:solidFill>
            <a:schemeClr val="lt1"/>
          </a:solidFill>
        </p:spPr>
        <p:txBody>
          <a:bodyPr vert="horz" lIns="121900" tIns="121900" rIns="121900" bIns="121900" rtlCol="0" anchor="ctr" anchorCtr="0">
            <a:noAutofit/>
          </a:bodyPr>
          <a:lstStyle/>
          <a:p>
            <a:r>
              <a:rPr lang="en" dirty="0"/>
              <a:t>How do you get the image you want?</a:t>
            </a:r>
          </a:p>
        </p:txBody>
      </p:sp>
      <p:pic>
        <p:nvPicPr>
          <p:cNvPr id="9" name="Picture 4" descr="https://upload.wikimedia.org/wikipedia/commons/2/25/2015_Mazda_MX-5_ND_2.0_SKYACTIV-G_160_i-ELOOP_Rubinrot-Metallic_Vorderansich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4704" y="3162863"/>
            <a:ext cx="383656" cy="3677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1.staticflickr.com/1/179/385925834_c14d1a56da_b.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8200" y="1318044"/>
            <a:ext cx="6170339" cy="410954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993048" y="6488668"/>
            <a:ext cx="7164729" cy="369332"/>
          </a:xfrm>
          <a:prstGeom prst="rect">
            <a:avLst/>
          </a:prstGeom>
          <a:noFill/>
        </p:spPr>
        <p:txBody>
          <a:bodyPr wrap="square" rtlCol="0">
            <a:spAutoFit/>
          </a:bodyPr>
          <a:lstStyle/>
          <a:p>
            <a:r>
              <a:rPr lang="en-US" dirty="0">
                <a:solidFill>
                  <a:schemeClr val="bg1"/>
                </a:solidFill>
              </a:rPr>
              <a:t>http://cs.stanford.edu/people/karpathy/cnnembed/</a:t>
            </a:r>
          </a:p>
        </p:txBody>
      </p:sp>
    </p:spTree>
    <p:extLst>
      <p:ext uri="{BB962C8B-B14F-4D97-AF65-F5344CB8AC3E}">
        <p14:creationId xmlns:p14="http://schemas.microsoft.com/office/powerpoint/2010/main" val="311509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p:cTn id="7" dur="1000" fill="hold"/>
                                        <p:tgtEl>
                                          <p:spTgt spid="1030"/>
                                        </p:tgtEl>
                                        <p:attrNameLst>
                                          <p:attrName>ppt_w</p:attrName>
                                        </p:attrNameLst>
                                      </p:cBhvr>
                                      <p:tavLst>
                                        <p:tav tm="0">
                                          <p:val>
                                            <p:fltVal val="0"/>
                                          </p:val>
                                        </p:tav>
                                        <p:tav tm="100000">
                                          <p:val>
                                            <p:strVal val="#ppt_w"/>
                                          </p:val>
                                        </p:tav>
                                      </p:tavLst>
                                    </p:anim>
                                    <p:anim calcmode="lin" valueType="num">
                                      <p:cBhvr>
                                        <p:cTn id="8" dur="1000" fill="hold"/>
                                        <p:tgtEl>
                                          <p:spTgt spid="1030"/>
                                        </p:tgtEl>
                                        <p:attrNameLst>
                                          <p:attrName>ppt_h</p:attrName>
                                        </p:attrNameLst>
                                      </p:cBhvr>
                                      <p:tavLst>
                                        <p:tav tm="0">
                                          <p:val>
                                            <p:fltVal val="0"/>
                                          </p:val>
                                        </p:tav>
                                        <p:tav tm="100000">
                                          <p:val>
                                            <p:strVal val="#ppt_h"/>
                                          </p:val>
                                        </p:tav>
                                      </p:tavLst>
                                    </p:anim>
                                    <p:animEffect transition="in" filter="fade">
                                      <p:cBhvr>
                                        <p:cTn id="9"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Photo Selection</a:t>
            </a:r>
          </a:p>
        </p:txBody>
      </p:sp>
      <p:pic>
        <p:nvPicPr>
          <p:cNvPr id="3" name="Picture 2"/>
          <p:cNvPicPr>
            <a:picLocks noChangeAspect="1"/>
          </p:cNvPicPr>
          <p:nvPr/>
        </p:nvPicPr>
        <p:blipFill>
          <a:blip r:embed="rId4"/>
          <a:stretch>
            <a:fillRect/>
          </a:stretch>
        </p:blipFill>
        <p:spPr>
          <a:xfrm>
            <a:off x="582816" y="1683825"/>
            <a:ext cx="6599051" cy="4292785"/>
          </a:xfrm>
          <a:prstGeom prst="rect">
            <a:avLst/>
          </a:prstGeom>
        </p:spPr>
      </p:pic>
      <p:sp>
        <p:nvSpPr>
          <p:cNvPr id="13" name="TextBox 12"/>
          <p:cNvSpPr txBox="1"/>
          <p:nvPr/>
        </p:nvSpPr>
        <p:spPr>
          <a:xfrm>
            <a:off x="582816" y="1633919"/>
            <a:ext cx="3930190" cy="461665"/>
          </a:xfrm>
          <a:prstGeom prst="rect">
            <a:avLst/>
          </a:prstGeom>
          <a:solidFill>
            <a:schemeClr val="bg1"/>
          </a:solidFill>
        </p:spPr>
        <p:txBody>
          <a:bodyPr wrap="square" rtlCol="0">
            <a:spAutoFit/>
          </a:bodyPr>
          <a:lstStyle/>
          <a:p>
            <a:r>
              <a:rPr lang="en-US" sz="2400" b="1" dirty="0"/>
              <a:t>Bicycle, bike, wheel, cycle</a:t>
            </a:r>
          </a:p>
        </p:txBody>
      </p:sp>
      <p:sp>
        <p:nvSpPr>
          <p:cNvPr id="14" name="TextBox 13"/>
          <p:cNvSpPr txBox="1"/>
          <p:nvPr/>
        </p:nvSpPr>
        <p:spPr>
          <a:xfrm>
            <a:off x="7295789" y="1683825"/>
            <a:ext cx="4700016" cy="4401205"/>
          </a:xfrm>
          <a:prstGeom prst="rect">
            <a:avLst/>
          </a:prstGeom>
          <a:solidFill>
            <a:schemeClr val="bg1">
              <a:lumMod val="95000"/>
            </a:schemeClr>
          </a:solidFill>
        </p:spPr>
        <p:txBody>
          <a:bodyPr wrap="square" rtlCol="0">
            <a:spAutoFit/>
          </a:bodyPr>
          <a:lstStyle/>
          <a:p>
            <a:r>
              <a:rPr lang="en-US" sz="2800" b="1" dirty="0"/>
              <a:t>ImageNet is built from </a:t>
            </a:r>
            <a:r>
              <a:rPr lang="en-US" sz="2800" b="1" i="1" dirty="0"/>
              <a:t>Internet </a:t>
            </a:r>
            <a:r>
              <a:rPr lang="en-US" sz="2800" b="1" dirty="0"/>
              <a:t>searches…</a:t>
            </a:r>
            <a:endParaRPr lang="en-US" sz="2000" dirty="0"/>
          </a:p>
          <a:p>
            <a:endParaRPr lang="en-US" sz="800" dirty="0"/>
          </a:p>
          <a:p>
            <a:pPr marL="342900" indent="-342900">
              <a:buFont typeface="Arial" panose="020B0604020202020204" pitchFamily="34" charset="0"/>
              <a:buChar char="•"/>
            </a:pPr>
            <a:r>
              <a:rPr lang="en-US" sz="2400" dirty="0"/>
              <a:t>“Bicycle” has a fair number of photographs from a certain bicycle race in Seattle.</a:t>
            </a:r>
          </a:p>
          <a:p>
            <a:endParaRPr lang="en-US" sz="800" dirty="0"/>
          </a:p>
          <a:p>
            <a:pPr marL="342900" indent="-342900">
              <a:buFont typeface="Arial" panose="020B0604020202020204" pitchFamily="34" charset="0"/>
              <a:buChar char="•"/>
            </a:pPr>
            <a:r>
              <a:rPr lang="en-US" sz="2400" dirty="0"/>
              <a:t>“Armor” has an absurd number of photographs of a DJ/mascot.</a:t>
            </a:r>
          </a:p>
          <a:p>
            <a:endParaRPr lang="en-US" sz="800" dirty="0"/>
          </a:p>
          <a:p>
            <a:pPr marL="342900" indent="-342900">
              <a:buFont typeface="Arial" panose="020B0604020202020204" pitchFamily="34" charset="0"/>
              <a:buChar char="•"/>
            </a:pPr>
            <a:r>
              <a:rPr lang="en-US" sz="2400" dirty="0"/>
              <a:t>House centipedes are scary.</a:t>
            </a:r>
          </a:p>
          <a:p>
            <a:endParaRPr lang="en-US" sz="800" dirty="0"/>
          </a:p>
          <a:p>
            <a:endParaRPr lang="en-US" sz="2400" dirty="0"/>
          </a:p>
          <a:p>
            <a:r>
              <a:rPr lang="en-US" sz="2400" i="1" dirty="0"/>
              <a:t>…and the Internet is a strange place.</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00000">
            <a:off x="1519759" y="3258839"/>
            <a:ext cx="5687630" cy="1421907"/>
          </a:xfrm>
          <a:prstGeom prst="rect">
            <a:avLst/>
          </a:prstGeom>
        </p:spPr>
      </p:pic>
      <p:sp>
        <p:nvSpPr>
          <p:cNvPr id="12" name="Title 1"/>
          <p:cNvSpPr>
            <a:spLocks noGrp="1"/>
          </p:cNvSpPr>
          <p:nvPr>
            <p:ph type="title"/>
          </p:nvPr>
        </p:nvSpPr>
        <p:spPr>
          <a:xfrm>
            <a:off x="3013499" y="406179"/>
            <a:ext cx="10871399" cy="790121"/>
          </a:xfrm>
        </p:spPr>
        <p:txBody>
          <a:bodyPr/>
          <a:lstStyle/>
          <a:p>
            <a:r>
              <a:rPr lang="en-US" dirty="0"/>
              <a:t>Challenges with Internet Photos (2 of 3)</a:t>
            </a:r>
          </a:p>
        </p:txBody>
      </p:sp>
      <p:sp>
        <p:nvSpPr>
          <p:cNvPr id="15" name="Rectangle 14"/>
          <p:cNvSpPr/>
          <p:nvPr/>
        </p:nvSpPr>
        <p:spPr>
          <a:xfrm flipV="1">
            <a:off x="-6129582"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827515"/>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Photo Selection</a:t>
            </a:r>
          </a:p>
        </p:txBody>
      </p:sp>
      <p:sp>
        <p:nvSpPr>
          <p:cNvPr id="14" name="TextBox 13"/>
          <p:cNvSpPr txBox="1"/>
          <p:nvPr/>
        </p:nvSpPr>
        <p:spPr>
          <a:xfrm>
            <a:off x="7295789" y="1683825"/>
            <a:ext cx="4700016" cy="4339650"/>
          </a:xfrm>
          <a:prstGeom prst="rect">
            <a:avLst/>
          </a:prstGeom>
          <a:solidFill>
            <a:schemeClr val="bg1">
              <a:lumMod val="95000"/>
            </a:schemeClr>
          </a:solidFill>
        </p:spPr>
        <p:txBody>
          <a:bodyPr wrap="square" rtlCol="0">
            <a:spAutoFit/>
          </a:bodyPr>
          <a:lstStyle/>
          <a:p>
            <a:r>
              <a:rPr lang="en-US" sz="2800" b="1" dirty="0"/>
              <a:t>Artistic and Macro Photos</a:t>
            </a:r>
            <a:endParaRPr lang="en-US" sz="2000" dirty="0"/>
          </a:p>
          <a:p>
            <a:endParaRPr lang="en-US" sz="800" dirty="0"/>
          </a:p>
          <a:p>
            <a:pPr marL="342900" indent="-342900">
              <a:buFont typeface="Arial" panose="020B0604020202020204" pitchFamily="34" charset="0"/>
              <a:buChar char="•"/>
            </a:pPr>
            <a:r>
              <a:rPr lang="en-US" sz="2400" dirty="0"/>
              <a:t>Many photographs are nearly impossible to sketch in meaningful ways.</a:t>
            </a:r>
          </a:p>
          <a:p>
            <a:endParaRPr lang="en-US" sz="800" dirty="0"/>
          </a:p>
          <a:p>
            <a:pPr marL="342900" indent="-342900">
              <a:buFont typeface="Arial" panose="020B0604020202020204" pitchFamily="34" charset="0"/>
              <a:buChar char="•"/>
            </a:pPr>
            <a:r>
              <a:rPr lang="en-US" sz="2400" dirty="0"/>
              <a:t>Photographers take ‘artsy’ shots of horses, instruments, etc.</a:t>
            </a:r>
          </a:p>
          <a:p>
            <a:endParaRPr lang="en-US" sz="800" dirty="0"/>
          </a:p>
          <a:p>
            <a:pPr marL="342900" indent="-342900">
              <a:buFont typeface="Arial" panose="020B0604020202020204" pitchFamily="34" charset="0"/>
              <a:buChar char="•"/>
            </a:pPr>
            <a:r>
              <a:rPr lang="en-US" sz="2400" dirty="0"/>
              <a:t>Food items have very different modes</a:t>
            </a:r>
          </a:p>
          <a:p>
            <a:endParaRPr lang="en-US" sz="800" dirty="0"/>
          </a:p>
          <a:p>
            <a:pPr marL="342900" indent="-342900">
              <a:buFont typeface="Arial" panose="020B0604020202020204" pitchFamily="34" charset="0"/>
              <a:buChar char="•"/>
            </a:pPr>
            <a:r>
              <a:rPr lang="en-US" sz="2400" dirty="0"/>
              <a:t>Review 69.5k photographs, deem 35% as suitable for our dataset</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816" y="1736756"/>
            <a:ext cx="1987826" cy="1490870"/>
          </a:xfrm>
          <a:prstGeom prst="rect">
            <a:avLst/>
          </a:prstGeom>
        </p:spPr>
      </p:pic>
      <p:sp>
        <p:nvSpPr>
          <p:cNvPr id="15" name="TextBox 14"/>
          <p:cNvSpPr txBox="1"/>
          <p:nvPr/>
        </p:nvSpPr>
        <p:spPr>
          <a:xfrm>
            <a:off x="747259" y="2612081"/>
            <a:ext cx="1658939" cy="461665"/>
          </a:xfrm>
          <a:prstGeom prst="rect">
            <a:avLst/>
          </a:prstGeom>
          <a:solidFill>
            <a:schemeClr val="tx1">
              <a:alpha val="65000"/>
            </a:schemeClr>
          </a:solidFill>
        </p:spPr>
        <p:txBody>
          <a:bodyPr wrap="square" rtlCol="0">
            <a:spAutoFit/>
          </a:bodyPr>
          <a:lstStyle/>
          <a:p>
            <a:pPr algn="ctr"/>
            <a:r>
              <a:rPr lang="en-US" sz="2400" b="1" dirty="0">
                <a:solidFill>
                  <a:schemeClr val="bg1"/>
                </a:solidFill>
              </a:rPr>
              <a:t>Crocodilian</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3524" y="1736756"/>
            <a:ext cx="2013896" cy="1510422"/>
          </a:xfrm>
          <a:prstGeom prst="rect">
            <a:avLst/>
          </a:prstGeom>
        </p:spPr>
      </p:pic>
      <p:sp>
        <p:nvSpPr>
          <p:cNvPr id="17" name="TextBox 16"/>
          <p:cNvSpPr txBox="1"/>
          <p:nvPr/>
        </p:nvSpPr>
        <p:spPr>
          <a:xfrm>
            <a:off x="2801002" y="2612081"/>
            <a:ext cx="1658939" cy="461665"/>
          </a:xfrm>
          <a:prstGeom prst="rect">
            <a:avLst/>
          </a:prstGeom>
          <a:solidFill>
            <a:schemeClr val="tx1">
              <a:alpha val="65000"/>
            </a:schemeClr>
          </a:solidFill>
        </p:spPr>
        <p:txBody>
          <a:bodyPr wrap="square" rtlCol="0">
            <a:spAutoFit/>
          </a:bodyPr>
          <a:lstStyle/>
          <a:p>
            <a:pPr algn="ctr"/>
            <a:r>
              <a:rPr lang="en-US" sz="2400" b="1" dirty="0">
                <a:solidFill>
                  <a:schemeClr val="bg1"/>
                </a:solidFill>
              </a:rPr>
              <a:t>Guitar</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0302" y="1736756"/>
            <a:ext cx="2329485" cy="1490870"/>
          </a:xfrm>
          <a:prstGeom prst="rect">
            <a:avLst/>
          </a:prstGeom>
        </p:spPr>
      </p:pic>
      <p:sp>
        <p:nvSpPr>
          <p:cNvPr id="19" name="TextBox 18"/>
          <p:cNvSpPr txBox="1"/>
          <p:nvPr/>
        </p:nvSpPr>
        <p:spPr>
          <a:xfrm>
            <a:off x="4969795" y="2612081"/>
            <a:ext cx="1658939" cy="461665"/>
          </a:xfrm>
          <a:prstGeom prst="rect">
            <a:avLst/>
          </a:prstGeom>
          <a:solidFill>
            <a:schemeClr val="tx1">
              <a:alpha val="65000"/>
            </a:schemeClr>
          </a:solidFill>
        </p:spPr>
        <p:txBody>
          <a:bodyPr wrap="square" rtlCol="0">
            <a:spAutoFit/>
          </a:bodyPr>
          <a:lstStyle/>
          <a:p>
            <a:pPr algn="ctr"/>
            <a:r>
              <a:rPr lang="en-US" sz="2400" b="1" dirty="0">
                <a:solidFill>
                  <a:schemeClr val="bg1"/>
                </a:solidFill>
              </a:rPr>
              <a:t>Horse</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816" y="3310237"/>
            <a:ext cx="1987826" cy="1521350"/>
          </a:xfrm>
          <a:prstGeom prst="rect">
            <a:avLst/>
          </a:prstGeom>
        </p:spPr>
      </p:pic>
      <p:sp>
        <p:nvSpPr>
          <p:cNvPr id="22" name="TextBox 21"/>
          <p:cNvSpPr txBox="1"/>
          <p:nvPr/>
        </p:nvSpPr>
        <p:spPr>
          <a:xfrm>
            <a:off x="747259" y="4209924"/>
            <a:ext cx="1658939" cy="461665"/>
          </a:xfrm>
          <a:prstGeom prst="rect">
            <a:avLst/>
          </a:prstGeom>
          <a:solidFill>
            <a:schemeClr val="tx1">
              <a:alpha val="65000"/>
            </a:schemeClr>
          </a:solidFill>
        </p:spPr>
        <p:txBody>
          <a:bodyPr wrap="square" rtlCol="0">
            <a:spAutoFit/>
          </a:bodyPr>
          <a:lstStyle/>
          <a:p>
            <a:pPr algn="ctr"/>
            <a:r>
              <a:rPr lang="en-US" sz="2400" b="1" dirty="0">
                <a:solidFill>
                  <a:schemeClr val="bg1"/>
                </a:solidFill>
              </a:rPr>
              <a:t>Apple</a:t>
            </a: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623524" y="3322571"/>
            <a:ext cx="2012020" cy="1509015"/>
          </a:xfrm>
          <a:prstGeom prst="rect">
            <a:avLst/>
          </a:prstGeom>
        </p:spPr>
      </p:pic>
      <p:sp>
        <p:nvSpPr>
          <p:cNvPr id="24" name="TextBox 23"/>
          <p:cNvSpPr txBox="1"/>
          <p:nvPr/>
        </p:nvSpPr>
        <p:spPr>
          <a:xfrm>
            <a:off x="2801002" y="4209924"/>
            <a:ext cx="1658939" cy="461665"/>
          </a:xfrm>
          <a:prstGeom prst="rect">
            <a:avLst/>
          </a:prstGeom>
          <a:solidFill>
            <a:schemeClr val="tx1">
              <a:alpha val="65000"/>
            </a:schemeClr>
          </a:solidFill>
        </p:spPr>
        <p:txBody>
          <a:bodyPr wrap="square" rtlCol="0">
            <a:spAutoFit/>
          </a:bodyPr>
          <a:lstStyle/>
          <a:p>
            <a:pPr algn="ctr"/>
            <a:r>
              <a:rPr lang="en-US" sz="2400" b="1" dirty="0">
                <a:solidFill>
                  <a:schemeClr val="bg1"/>
                </a:solidFill>
              </a:rPr>
              <a:t>Crab</a:t>
            </a:r>
          </a:p>
        </p:txBody>
      </p:sp>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88425" y="3310237"/>
            <a:ext cx="2331361" cy="1521350"/>
          </a:xfrm>
          <a:prstGeom prst="rect">
            <a:avLst/>
          </a:prstGeom>
        </p:spPr>
      </p:pic>
      <p:sp>
        <p:nvSpPr>
          <p:cNvPr id="27" name="TextBox 26"/>
          <p:cNvSpPr txBox="1"/>
          <p:nvPr/>
        </p:nvSpPr>
        <p:spPr>
          <a:xfrm>
            <a:off x="5024635" y="4209924"/>
            <a:ext cx="1658939" cy="461665"/>
          </a:xfrm>
          <a:prstGeom prst="rect">
            <a:avLst/>
          </a:prstGeom>
          <a:solidFill>
            <a:schemeClr val="tx1">
              <a:alpha val="65000"/>
            </a:schemeClr>
          </a:solidFill>
        </p:spPr>
        <p:txBody>
          <a:bodyPr wrap="square" rtlCol="0">
            <a:spAutoFit/>
          </a:bodyPr>
          <a:lstStyle/>
          <a:p>
            <a:pPr algn="ctr"/>
            <a:r>
              <a:rPr lang="en-US" sz="2400" b="1" dirty="0">
                <a:solidFill>
                  <a:schemeClr val="bg1"/>
                </a:solidFill>
              </a:rPr>
              <a:t>Strawberry</a:t>
            </a:r>
          </a:p>
        </p:txBody>
      </p:sp>
      <p:sp>
        <p:nvSpPr>
          <p:cNvPr id="21" name="Title 1"/>
          <p:cNvSpPr>
            <a:spLocks noGrp="1"/>
          </p:cNvSpPr>
          <p:nvPr>
            <p:ph type="title"/>
          </p:nvPr>
        </p:nvSpPr>
        <p:spPr>
          <a:xfrm>
            <a:off x="3013499" y="406179"/>
            <a:ext cx="10871399" cy="790121"/>
          </a:xfrm>
        </p:spPr>
        <p:txBody>
          <a:bodyPr/>
          <a:lstStyle/>
          <a:p>
            <a:r>
              <a:rPr lang="en-US" dirty="0"/>
              <a:t>Challenges with Internet Photos (3 of 3)</a:t>
            </a:r>
          </a:p>
        </p:txBody>
      </p:sp>
      <p:sp>
        <p:nvSpPr>
          <p:cNvPr id="23" name="Rectangle 22"/>
          <p:cNvSpPr/>
          <p:nvPr/>
        </p:nvSpPr>
        <p:spPr>
          <a:xfrm flipV="1">
            <a:off x="-6129582"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3933733"/>
      </p:ext>
    </p:extLst>
  </p:cSld>
  <p:clrMapOvr>
    <a:masterClrMapping/>
  </p:clrMapOvr>
  <mc:AlternateContent xmlns:mc="http://schemas.openxmlformats.org/markup-compatibility/2006" xmlns:p14="http://schemas.microsoft.com/office/powerpoint/2010/main">
    <mc:Choice Requires="p14">
      <p:transition spd="slow" p14:dur="2000" advTm="27511"/>
    </mc:Choice>
    <mc:Fallback xmlns="">
      <p:transition spd="slow" advTm="2751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Photo Selection</a:t>
            </a:r>
          </a:p>
        </p:txBody>
      </p:sp>
      <p:sp>
        <p:nvSpPr>
          <p:cNvPr id="14" name="TextBox 13"/>
          <p:cNvSpPr txBox="1"/>
          <p:nvPr/>
        </p:nvSpPr>
        <p:spPr>
          <a:xfrm>
            <a:off x="582815" y="1683824"/>
            <a:ext cx="4933081" cy="4114800"/>
          </a:xfrm>
          <a:prstGeom prst="rect">
            <a:avLst/>
          </a:prstGeom>
          <a:solidFill>
            <a:schemeClr val="bg1">
              <a:lumMod val="95000"/>
            </a:schemeClr>
          </a:solidFill>
        </p:spPr>
        <p:txBody>
          <a:bodyPr wrap="square" rtlCol="0">
            <a:spAutoFit/>
          </a:bodyPr>
          <a:lstStyle/>
          <a:p>
            <a:r>
              <a:rPr lang="en-US" sz="2800" b="1" dirty="0"/>
              <a:t>Photo “</a:t>
            </a:r>
            <a:r>
              <a:rPr lang="en-US" sz="2800" b="1" dirty="0" err="1"/>
              <a:t>Sketchability</a:t>
            </a:r>
            <a:r>
              <a:rPr lang="en-US" sz="2800" b="1" dirty="0"/>
              <a:t>”</a:t>
            </a:r>
            <a:endParaRPr lang="en-US" sz="2000" dirty="0"/>
          </a:p>
          <a:p>
            <a:endParaRPr lang="en-US" sz="800" dirty="0"/>
          </a:p>
          <a:p>
            <a:pPr marL="342900" indent="-342900">
              <a:buFont typeface="Arial" panose="020B0604020202020204" pitchFamily="34" charset="0"/>
              <a:buChar char="•"/>
            </a:pPr>
            <a:r>
              <a:rPr lang="en-US" sz="2400" dirty="0"/>
              <a:t>We judge each photograph for “</a:t>
            </a:r>
            <a:r>
              <a:rPr lang="en-US" sz="2400" dirty="0" err="1"/>
              <a:t>sketchability</a:t>
            </a:r>
            <a:r>
              <a:rPr lang="en-US" sz="2400" dirty="0"/>
              <a:t>” (scale 1-6)</a:t>
            </a:r>
            <a:endParaRPr lang="en-US" sz="800" dirty="0"/>
          </a:p>
          <a:p>
            <a:pPr marL="342900" indent="-342900">
              <a:buFont typeface="Arial" panose="020B0604020202020204" pitchFamily="34" charset="0"/>
              <a:buChar char="•"/>
            </a:pPr>
            <a:r>
              <a:rPr lang="en-US" sz="2400" dirty="0"/>
              <a:t>We favor “easy” photographs</a:t>
            </a:r>
            <a:endParaRPr lang="en-US" sz="800" dirty="0"/>
          </a:p>
          <a:p>
            <a:pPr marL="342900" indent="-342900">
              <a:buFont typeface="Arial" panose="020B0604020202020204" pitchFamily="34" charset="0"/>
              <a:buChar char="•"/>
            </a:pPr>
            <a:r>
              <a:rPr lang="en-US" sz="2400" dirty="0"/>
              <a:t>Highly subjective</a:t>
            </a:r>
            <a:endParaRPr lang="en-US" sz="800" dirty="0"/>
          </a:p>
          <a:p>
            <a:endParaRPr lang="en-US" dirty="0"/>
          </a:p>
          <a:p>
            <a:r>
              <a:rPr lang="en-US" sz="2800" b="1" dirty="0"/>
              <a:t>Photo Quality Constraints</a:t>
            </a:r>
          </a:p>
          <a:p>
            <a:endParaRPr lang="en-US" sz="800" dirty="0"/>
          </a:p>
          <a:p>
            <a:pPr marL="342900" indent="-342900">
              <a:buFont typeface="Arial" panose="020B0604020202020204" pitchFamily="34" charset="0"/>
              <a:buChar char="•"/>
            </a:pPr>
            <a:r>
              <a:rPr lang="en-US" sz="2400" dirty="0"/>
              <a:t>Photo resolution</a:t>
            </a:r>
          </a:p>
          <a:p>
            <a:pPr marL="342900" indent="-342900">
              <a:buFont typeface="Arial" panose="020B0604020202020204" pitchFamily="34" charset="0"/>
              <a:buChar char="•"/>
            </a:pPr>
            <a:r>
              <a:rPr lang="en-US" sz="2400" dirty="0"/>
              <a:t>No/minimal digital editing</a:t>
            </a:r>
          </a:p>
          <a:p>
            <a:pPr marL="342900" indent="-342900">
              <a:buFont typeface="Arial" panose="020B0604020202020204" pitchFamily="34" charset="0"/>
              <a:buChar char="•"/>
            </a:pPr>
            <a:r>
              <a:rPr lang="en-US" sz="2400" dirty="0"/>
              <a:t>Only one subject example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5776" y="1683824"/>
            <a:ext cx="5538439" cy="4112291"/>
          </a:xfrm>
          <a:prstGeom prst="rect">
            <a:avLst/>
          </a:prstGeom>
        </p:spPr>
      </p:pic>
      <p:sp>
        <p:nvSpPr>
          <p:cNvPr id="10" name="Title 1"/>
          <p:cNvSpPr>
            <a:spLocks noGrp="1"/>
          </p:cNvSpPr>
          <p:nvPr>
            <p:ph type="title"/>
          </p:nvPr>
        </p:nvSpPr>
        <p:spPr>
          <a:xfrm>
            <a:off x="7440719" y="406179"/>
            <a:ext cx="10871399" cy="790121"/>
          </a:xfrm>
        </p:spPr>
        <p:txBody>
          <a:bodyPr/>
          <a:lstStyle/>
          <a:p>
            <a:r>
              <a:rPr lang="en-US" dirty="0"/>
              <a:t>Photograph Review</a:t>
            </a:r>
          </a:p>
        </p:txBody>
      </p:sp>
      <p:sp>
        <p:nvSpPr>
          <p:cNvPr id="11" name="Rectangle 10"/>
          <p:cNvSpPr/>
          <p:nvPr/>
        </p:nvSpPr>
        <p:spPr>
          <a:xfrm flipV="1">
            <a:off x="-1732842"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964250"/>
      </p:ext>
    </p:extLst>
  </p:cSld>
  <p:clrMapOvr>
    <a:masterClrMapping/>
  </p:clrMapOvr>
  <mc:AlternateContent xmlns:mc="http://schemas.openxmlformats.org/markup-compatibility/2006" xmlns:p14="http://schemas.microsoft.com/office/powerpoint/2010/main">
    <mc:Choice Requires="p14">
      <p:transition spd="slow" p14:dur="2000" advTm="31065"/>
    </mc:Choice>
    <mc:Fallback xmlns="">
      <p:transition spd="slow" advTm="31065"/>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p:cNvSpPr/>
          <p:nvPr/>
        </p:nvSpPr>
        <p:spPr>
          <a:xfrm>
            <a:off x="3894209" y="-785111"/>
            <a:ext cx="8961120" cy="8961120"/>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4209" y="-785111"/>
            <a:ext cx="8961120" cy="896112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80513" y="321584"/>
            <a:ext cx="12977989" cy="9733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2400" dirty="0">
              <a:solidFill>
                <a:schemeClr val="tx1"/>
              </a:solidFill>
            </a:endParaRPr>
          </a:p>
        </p:txBody>
      </p:sp>
      <p:sp>
        <p:nvSpPr>
          <p:cNvPr id="2" name="Title 1"/>
          <p:cNvSpPr>
            <a:spLocks noGrp="1"/>
          </p:cNvSpPr>
          <p:nvPr>
            <p:ph type="title"/>
          </p:nvPr>
        </p:nvSpPr>
        <p:spPr>
          <a:xfrm>
            <a:off x="582816" y="406179"/>
            <a:ext cx="10871399" cy="790121"/>
          </a:xfrm>
        </p:spPr>
        <p:txBody>
          <a:bodyPr/>
          <a:lstStyle/>
          <a:p>
            <a:r>
              <a:rPr lang="en-US" strike="sngStrike" dirty="0"/>
              <a:t>Category Selection Summary</a:t>
            </a:r>
          </a:p>
        </p:txBody>
      </p:sp>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Collection of sketch/image pairs</a:t>
            </a:r>
          </a:p>
        </p:txBody>
      </p:sp>
      <p:sp>
        <p:nvSpPr>
          <p:cNvPr id="3" name="Oval 2"/>
          <p:cNvSpPr/>
          <p:nvPr/>
        </p:nvSpPr>
        <p:spPr>
          <a:xfrm>
            <a:off x="2490657" y="1395523"/>
            <a:ext cx="4601880" cy="4601880"/>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2490657" y="1395523"/>
            <a:ext cx="4601880" cy="4601880"/>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93938" y="5021500"/>
            <a:ext cx="2037417" cy="830997"/>
          </a:xfrm>
          <a:prstGeom prst="rect">
            <a:avLst/>
          </a:prstGeom>
          <a:noFill/>
        </p:spPr>
        <p:txBody>
          <a:bodyPr wrap="none" rtlCol="0">
            <a:spAutoFit/>
          </a:bodyPr>
          <a:lstStyle/>
          <a:p>
            <a:r>
              <a:rPr lang="en-US" sz="2400" b="1" dirty="0" err="1"/>
              <a:t>Eitz</a:t>
            </a:r>
            <a:r>
              <a:rPr lang="en-US" sz="2400" b="1" dirty="0"/>
              <a:t> 2012</a:t>
            </a:r>
          </a:p>
          <a:p>
            <a:r>
              <a:rPr lang="en-US" sz="2400" dirty="0"/>
              <a:t>250 Categories</a:t>
            </a:r>
          </a:p>
        </p:txBody>
      </p:sp>
      <p:sp>
        <p:nvSpPr>
          <p:cNvPr id="12" name="TextBox 11"/>
          <p:cNvSpPr txBox="1"/>
          <p:nvPr/>
        </p:nvSpPr>
        <p:spPr>
          <a:xfrm>
            <a:off x="7635433" y="5021500"/>
            <a:ext cx="2175275" cy="830997"/>
          </a:xfrm>
          <a:prstGeom prst="rect">
            <a:avLst/>
          </a:prstGeom>
          <a:noFill/>
        </p:spPr>
        <p:txBody>
          <a:bodyPr wrap="none" rtlCol="0">
            <a:spAutoFit/>
          </a:bodyPr>
          <a:lstStyle/>
          <a:p>
            <a:r>
              <a:rPr lang="en-US" sz="2400" b="1" dirty="0"/>
              <a:t>ImageNet</a:t>
            </a:r>
          </a:p>
          <a:p>
            <a:r>
              <a:rPr lang="en-US" sz="2400" dirty="0"/>
              <a:t>20k+ Categories</a:t>
            </a:r>
          </a:p>
        </p:txBody>
      </p:sp>
      <p:sp>
        <p:nvSpPr>
          <p:cNvPr id="6" name="Oval 5"/>
          <p:cNvSpPr/>
          <p:nvPr/>
        </p:nvSpPr>
        <p:spPr>
          <a:xfrm>
            <a:off x="3911012" y="1841640"/>
            <a:ext cx="3707618" cy="3707618"/>
          </a:xfrm>
          <a:prstGeom prst="ellipse">
            <a:avLst/>
          </a:prstGeom>
          <a:solidFill>
            <a:srgbClr val="21FF2C">
              <a:alpha val="3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686037" y="3279951"/>
            <a:ext cx="2157567" cy="830997"/>
          </a:xfrm>
          <a:prstGeom prst="rect">
            <a:avLst/>
          </a:prstGeom>
          <a:noFill/>
        </p:spPr>
        <p:txBody>
          <a:bodyPr wrap="square" rtlCol="0">
            <a:spAutoFit/>
          </a:bodyPr>
          <a:lstStyle/>
          <a:p>
            <a:r>
              <a:rPr lang="en-US" sz="2400" b="1" dirty="0"/>
              <a:t>Sketchy DB</a:t>
            </a:r>
          </a:p>
          <a:p>
            <a:r>
              <a:rPr lang="en-US" sz="2400" dirty="0"/>
              <a:t>125 Categories</a:t>
            </a:r>
          </a:p>
        </p:txBody>
      </p:sp>
      <p:sp>
        <p:nvSpPr>
          <p:cNvPr id="8" name="TextBox 7"/>
          <p:cNvSpPr txBox="1"/>
          <p:nvPr/>
        </p:nvSpPr>
        <p:spPr>
          <a:xfrm>
            <a:off x="1336341" y="2905097"/>
            <a:ext cx="10144280" cy="1569660"/>
          </a:xfrm>
          <a:prstGeom prst="rect">
            <a:avLst/>
          </a:prstGeom>
          <a:solidFill>
            <a:schemeClr val="tx1"/>
          </a:solidFill>
        </p:spPr>
        <p:txBody>
          <a:bodyPr wrap="square" rtlCol="0">
            <a:spAutoFit/>
          </a:bodyPr>
          <a:lstStyle/>
          <a:p>
            <a:r>
              <a:rPr lang="en-US" sz="9600" dirty="0">
                <a:solidFill>
                  <a:srgbClr val="FF0000"/>
                </a:solidFill>
              </a:rPr>
              <a:t>DELETE THIS SLIDE</a:t>
            </a:r>
          </a:p>
        </p:txBody>
      </p:sp>
    </p:spTree>
    <p:extLst>
      <p:ext uri="{BB962C8B-B14F-4D97-AF65-F5344CB8AC3E}">
        <p14:creationId xmlns:p14="http://schemas.microsoft.com/office/powerpoint/2010/main" val="4200812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2137" y="406179"/>
            <a:ext cx="10871399" cy="790121"/>
          </a:xfrm>
        </p:spPr>
        <p:txBody>
          <a:bodyPr/>
          <a:lstStyle/>
          <a:p>
            <a:r>
              <a:rPr lang="en-US" dirty="0"/>
              <a:t>Sketchy Database - Summary</a:t>
            </a:r>
          </a:p>
        </p:txBody>
      </p:sp>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Sketchy Database – Information</a:t>
            </a:r>
          </a:p>
        </p:txBody>
      </p:sp>
      <p:pic>
        <p:nvPicPr>
          <p:cNvPr id="106" name="Picture 10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09" y="2658832"/>
            <a:ext cx="1216209" cy="1041232"/>
          </a:xfrm>
          <a:prstGeom prst="rect">
            <a:avLst/>
          </a:prstGeom>
        </p:spPr>
      </p:pic>
      <p:pic>
        <p:nvPicPr>
          <p:cNvPr id="107" name="Picture 1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909" y="1400264"/>
            <a:ext cx="1216208" cy="1193347"/>
          </a:xfrm>
          <a:prstGeom prst="rect">
            <a:avLst/>
          </a:prstGeom>
        </p:spPr>
      </p:pic>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8322" y="1400264"/>
            <a:ext cx="1216208" cy="1193347"/>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3735" y="1400264"/>
            <a:ext cx="1216208" cy="1193347"/>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9148" y="1400264"/>
            <a:ext cx="1216208" cy="1193347"/>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4561" y="1400264"/>
            <a:ext cx="1216208" cy="1193347"/>
          </a:xfrm>
          <a:prstGeom prst="rect">
            <a:avLst/>
          </a:prstGeom>
        </p:spPr>
      </p:pic>
      <p:pic>
        <p:nvPicPr>
          <p:cNvPr id="112" name="Picture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9974" y="1400264"/>
            <a:ext cx="1216208" cy="1193347"/>
          </a:xfrm>
          <a:prstGeom prst="rect">
            <a:avLst/>
          </a:prstGeom>
        </p:spPr>
      </p:pic>
      <p:pic>
        <p:nvPicPr>
          <p:cNvPr id="113" name="Picture 1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09" y="3839100"/>
            <a:ext cx="1216209" cy="1041232"/>
          </a:xfrm>
          <a:prstGeom prst="rect">
            <a:avLst/>
          </a:prstGeom>
        </p:spPr>
      </p:pic>
      <p:pic>
        <p:nvPicPr>
          <p:cNvPr id="114" name="Picture 1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09" y="5025992"/>
            <a:ext cx="1216209" cy="1041232"/>
          </a:xfrm>
          <a:prstGeom prst="rect">
            <a:avLst/>
          </a:prstGeom>
        </p:spPr>
      </p:pic>
      <p:pic>
        <p:nvPicPr>
          <p:cNvPr id="115" name="Picture 1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8322" y="2691582"/>
            <a:ext cx="1216209" cy="1041232"/>
          </a:xfrm>
          <a:prstGeom prst="rect">
            <a:avLst/>
          </a:prstGeom>
        </p:spPr>
      </p:pic>
      <p:pic>
        <p:nvPicPr>
          <p:cNvPr id="116" name="Picture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8322" y="3871850"/>
            <a:ext cx="1216209" cy="1041232"/>
          </a:xfrm>
          <a:prstGeom prst="rect">
            <a:avLst/>
          </a:prstGeom>
        </p:spPr>
      </p:pic>
      <p:pic>
        <p:nvPicPr>
          <p:cNvPr id="117" name="Picture 1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8322" y="5058742"/>
            <a:ext cx="1216209" cy="1041232"/>
          </a:xfrm>
          <a:prstGeom prst="rect">
            <a:avLst/>
          </a:prstGeom>
        </p:spPr>
      </p:pic>
      <p:pic>
        <p:nvPicPr>
          <p:cNvPr id="118" name="Picture 1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735" y="2691582"/>
            <a:ext cx="1216209" cy="1041232"/>
          </a:xfrm>
          <a:prstGeom prst="rect">
            <a:avLst/>
          </a:prstGeom>
        </p:spPr>
      </p:pic>
      <p:pic>
        <p:nvPicPr>
          <p:cNvPr id="119" name="Picture 1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735" y="3871850"/>
            <a:ext cx="1216209" cy="1041232"/>
          </a:xfrm>
          <a:prstGeom prst="rect">
            <a:avLst/>
          </a:prstGeom>
        </p:spPr>
      </p:pic>
      <p:pic>
        <p:nvPicPr>
          <p:cNvPr id="120" name="Picture 1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735" y="5058742"/>
            <a:ext cx="1216209" cy="1041232"/>
          </a:xfrm>
          <a:prstGeom prst="rect">
            <a:avLst/>
          </a:prstGeom>
        </p:spPr>
      </p:pic>
      <p:pic>
        <p:nvPicPr>
          <p:cNvPr id="121" name="Picture 1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162" y="2691582"/>
            <a:ext cx="1216209" cy="1041232"/>
          </a:xfrm>
          <a:prstGeom prst="rect">
            <a:avLst/>
          </a:prstGeom>
        </p:spPr>
      </p:pic>
      <p:pic>
        <p:nvPicPr>
          <p:cNvPr id="122" name="Picture 1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162" y="3871850"/>
            <a:ext cx="1216209" cy="1041232"/>
          </a:xfrm>
          <a:prstGeom prst="rect">
            <a:avLst/>
          </a:prstGeom>
        </p:spPr>
      </p:pic>
      <p:pic>
        <p:nvPicPr>
          <p:cNvPr id="123" name="Picture 1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162" y="5058742"/>
            <a:ext cx="1216209" cy="1041232"/>
          </a:xfrm>
          <a:prstGeom prst="rect">
            <a:avLst/>
          </a:prstGeom>
        </p:spPr>
      </p:pic>
      <p:pic>
        <p:nvPicPr>
          <p:cNvPr id="124" name="Picture 1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4561" y="2658832"/>
            <a:ext cx="1216209" cy="1041232"/>
          </a:xfrm>
          <a:prstGeom prst="rect">
            <a:avLst/>
          </a:prstGeom>
        </p:spPr>
      </p:pic>
      <p:pic>
        <p:nvPicPr>
          <p:cNvPr id="125" name="Picture 1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4561" y="3839100"/>
            <a:ext cx="1216209" cy="1041232"/>
          </a:xfrm>
          <a:prstGeom prst="rect">
            <a:avLst/>
          </a:prstGeom>
        </p:spPr>
      </p:pic>
      <p:pic>
        <p:nvPicPr>
          <p:cNvPr id="126" name="Picture 1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4561" y="5025992"/>
            <a:ext cx="1216209" cy="1041232"/>
          </a:xfrm>
          <a:prstGeom prst="rect">
            <a:avLst/>
          </a:prstGeom>
        </p:spPr>
      </p:pic>
      <p:pic>
        <p:nvPicPr>
          <p:cNvPr id="127" name="Picture 1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9974" y="2608676"/>
            <a:ext cx="1216209" cy="1041232"/>
          </a:xfrm>
          <a:prstGeom prst="rect">
            <a:avLst/>
          </a:prstGeom>
        </p:spPr>
      </p:pic>
      <p:pic>
        <p:nvPicPr>
          <p:cNvPr id="128" name="Picture 1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9974" y="3788944"/>
            <a:ext cx="1216209" cy="1041232"/>
          </a:xfrm>
          <a:prstGeom prst="rect">
            <a:avLst/>
          </a:prstGeom>
        </p:spPr>
      </p:pic>
      <p:pic>
        <p:nvPicPr>
          <p:cNvPr id="129" name="Picture 1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9974" y="4975836"/>
            <a:ext cx="1216209" cy="1041232"/>
          </a:xfrm>
          <a:prstGeom prst="rect">
            <a:avLst/>
          </a:prstGeom>
        </p:spPr>
      </p:pic>
      <p:pic>
        <p:nvPicPr>
          <p:cNvPr id="130" name="Picture 1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909" y="5019414"/>
            <a:ext cx="1216208" cy="1002163"/>
          </a:xfrm>
          <a:prstGeom prst="rect">
            <a:avLst/>
          </a:prstGeom>
        </p:spPr>
      </p:pic>
      <p:pic>
        <p:nvPicPr>
          <p:cNvPr id="131" name="Picture 1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001" y="3832522"/>
            <a:ext cx="1203575" cy="1047129"/>
          </a:xfrm>
          <a:prstGeom prst="rect">
            <a:avLst/>
          </a:prstGeom>
        </p:spPr>
      </p:pic>
      <p:pic>
        <p:nvPicPr>
          <p:cNvPr id="132" name="Picture 1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409" y="2658831"/>
            <a:ext cx="1197830" cy="1035336"/>
          </a:xfrm>
          <a:prstGeom prst="rect">
            <a:avLst/>
          </a:prstGeom>
        </p:spPr>
      </p:pic>
      <p:pic>
        <p:nvPicPr>
          <p:cNvPr id="133" name="Picture 1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7001" y="1400264"/>
            <a:ext cx="1203575" cy="1203575"/>
          </a:xfrm>
          <a:prstGeom prst="rect">
            <a:avLst/>
          </a:prstGeom>
        </p:spPr>
      </p:pic>
      <p:pic>
        <p:nvPicPr>
          <p:cNvPr id="134" name="Picture 1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7110" y="5058742"/>
            <a:ext cx="1226260" cy="1041232"/>
          </a:xfrm>
          <a:prstGeom prst="rect">
            <a:avLst/>
          </a:prstGeom>
        </p:spPr>
      </p:pic>
      <p:pic>
        <p:nvPicPr>
          <p:cNvPr id="135" name="Picture 1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8321" y="3871850"/>
            <a:ext cx="1216209" cy="1041232"/>
          </a:xfrm>
          <a:prstGeom prst="rect">
            <a:avLst/>
          </a:prstGeom>
        </p:spPr>
      </p:pic>
      <p:pic>
        <p:nvPicPr>
          <p:cNvPr id="136" name="Picture 1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77110" y="2691582"/>
            <a:ext cx="1226260" cy="1041232"/>
          </a:xfrm>
          <a:prstGeom prst="rect">
            <a:avLst/>
          </a:prstGeom>
        </p:spPr>
      </p:pic>
      <p:pic>
        <p:nvPicPr>
          <p:cNvPr id="137" name="Picture 1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77108" y="1400263"/>
            <a:ext cx="1226261" cy="1226261"/>
          </a:xfrm>
          <a:prstGeom prst="rect">
            <a:avLst/>
          </a:prstGeom>
        </p:spPr>
      </p:pic>
      <p:pic>
        <p:nvPicPr>
          <p:cNvPr id="138" name="Picture 1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74558" y="5058740"/>
            <a:ext cx="1206505" cy="1041233"/>
          </a:xfrm>
          <a:prstGeom prst="rect">
            <a:avLst/>
          </a:prstGeom>
        </p:spPr>
      </p:pic>
      <p:pic>
        <p:nvPicPr>
          <p:cNvPr id="139" name="Picture 1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74559" y="3871848"/>
            <a:ext cx="1219210" cy="1041233"/>
          </a:xfrm>
          <a:prstGeom prst="rect">
            <a:avLst/>
          </a:prstGeom>
        </p:spPr>
      </p:pic>
      <p:pic>
        <p:nvPicPr>
          <p:cNvPr id="140" name="Picture 1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74559" y="2691581"/>
            <a:ext cx="1219210" cy="1041232"/>
          </a:xfrm>
          <a:prstGeom prst="rect">
            <a:avLst/>
          </a:prstGeom>
        </p:spPr>
      </p:pic>
      <p:pic>
        <p:nvPicPr>
          <p:cNvPr id="141" name="Picture 1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47551" y="1400264"/>
            <a:ext cx="1230718" cy="1230718"/>
          </a:xfrm>
          <a:prstGeom prst="rect">
            <a:avLst/>
          </a:prstGeom>
        </p:spPr>
      </p:pic>
      <p:pic>
        <p:nvPicPr>
          <p:cNvPr id="142" name="Picture 1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07333" y="2689997"/>
            <a:ext cx="1203504" cy="1042652"/>
          </a:xfrm>
          <a:prstGeom prst="rect">
            <a:avLst/>
          </a:prstGeom>
        </p:spPr>
      </p:pic>
      <p:pic>
        <p:nvPicPr>
          <p:cNvPr id="143" name="Picture 1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93161" y="5072429"/>
            <a:ext cx="1216210" cy="1028961"/>
          </a:xfrm>
          <a:prstGeom prst="rect">
            <a:avLst/>
          </a:prstGeom>
        </p:spPr>
      </p:pic>
      <p:pic>
        <p:nvPicPr>
          <p:cNvPr id="144" name="Picture 1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07333" y="3870264"/>
            <a:ext cx="1203504" cy="1042653"/>
          </a:xfrm>
          <a:prstGeom prst="rect">
            <a:avLst/>
          </a:prstGeom>
        </p:spPr>
      </p:pic>
      <p:pic>
        <p:nvPicPr>
          <p:cNvPr id="145" name="Picture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330868" y="1400264"/>
            <a:ext cx="1223631" cy="1193348"/>
          </a:xfrm>
          <a:prstGeom prst="rect">
            <a:avLst/>
          </a:prstGeom>
        </p:spPr>
      </p:pic>
      <p:pic>
        <p:nvPicPr>
          <p:cNvPr id="150" name="Picture 14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25383" y="5037810"/>
            <a:ext cx="1206506" cy="1059997"/>
          </a:xfrm>
          <a:prstGeom prst="rect">
            <a:avLst/>
          </a:prstGeom>
        </p:spPr>
      </p:pic>
      <p:pic>
        <p:nvPicPr>
          <p:cNvPr id="151" name="Picture 15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14561" y="3832522"/>
            <a:ext cx="1216209" cy="1047129"/>
          </a:xfrm>
          <a:prstGeom prst="rect">
            <a:avLst/>
          </a:prstGeom>
        </p:spPr>
      </p:pic>
      <p:pic>
        <p:nvPicPr>
          <p:cNvPr id="152" name="Picture 15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325385" y="2658831"/>
            <a:ext cx="1206506" cy="996267"/>
          </a:xfrm>
          <a:prstGeom prst="rect">
            <a:avLst/>
          </a:prstGeom>
        </p:spPr>
      </p:pic>
      <p:pic>
        <p:nvPicPr>
          <p:cNvPr id="153" name="Picture 15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306281" y="1400264"/>
            <a:ext cx="1223631" cy="1193348"/>
          </a:xfrm>
          <a:prstGeom prst="rect">
            <a:avLst/>
          </a:prstGeom>
        </p:spPr>
      </p:pic>
      <p:pic>
        <p:nvPicPr>
          <p:cNvPr id="154" name="Picture 15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304145" y="4975835"/>
            <a:ext cx="1189883" cy="1086198"/>
          </a:xfrm>
          <a:prstGeom prst="rect">
            <a:avLst/>
          </a:prstGeom>
        </p:spPr>
      </p:pic>
      <p:pic>
        <p:nvPicPr>
          <p:cNvPr id="155" name="Picture 15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4145" y="3781318"/>
            <a:ext cx="1191916" cy="1048068"/>
          </a:xfrm>
          <a:prstGeom prst="rect">
            <a:avLst/>
          </a:prstGeom>
        </p:spPr>
      </p:pic>
      <p:pic>
        <p:nvPicPr>
          <p:cNvPr id="156" name="Picture 15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289972" y="2608676"/>
            <a:ext cx="1216209" cy="1041232"/>
          </a:xfrm>
          <a:prstGeom prst="rect">
            <a:avLst/>
          </a:prstGeom>
        </p:spPr>
      </p:pic>
      <p:pic>
        <p:nvPicPr>
          <p:cNvPr id="157" name="Picture 15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75801" y="1400262"/>
            <a:ext cx="1215294" cy="1193349"/>
          </a:xfrm>
          <a:prstGeom prst="rect">
            <a:avLst/>
          </a:prstGeom>
        </p:spPr>
      </p:pic>
      <p:sp>
        <p:nvSpPr>
          <p:cNvPr id="56" name="Rectangle 55"/>
          <p:cNvSpPr/>
          <p:nvPr/>
        </p:nvSpPr>
        <p:spPr>
          <a:xfrm flipV="1">
            <a:off x="-3996871"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634100"/>
      </p:ext>
    </p:extLst>
  </p:cSld>
  <p:clrMapOvr>
    <a:masterClrMapping/>
  </p:clrMapOvr>
  <mc:AlternateContent xmlns:mc="http://schemas.openxmlformats.org/markup-compatibility/2006" xmlns:p14="http://schemas.microsoft.com/office/powerpoint/2010/main">
    <mc:Choice Requires="p14">
      <p:transition spd="slow" p14:dur="2000" advTm="73353"/>
    </mc:Choice>
    <mc:Fallback xmlns="">
      <p:transition spd="slow" advTm="7335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p:cNvSpPr txBox="1"/>
          <p:nvPr/>
        </p:nvSpPr>
        <p:spPr>
          <a:xfrm>
            <a:off x="103415" y="6215390"/>
            <a:ext cx="9663110" cy="523220"/>
          </a:xfrm>
          <a:prstGeom prst="rect">
            <a:avLst/>
          </a:prstGeom>
          <a:noFill/>
        </p:spPr>
        <p:txBody>
          <a:bodyPr wrap="square" rtlCol="0">
            <a:spAutoFit/>
          </a:bodyPr>
          <a:lstStyle/>
          <a:p>
            <a:r>
              <a:rPr lang="en-US" sz="2800" b="1" dirty="0"/>
              <a:t>Sketchy Database – Information</a:t>
            </a:r>
          </a:p>
        </p:txBody>
      </p:sp>
      <p:sp>
        <p:nvSpPr>
          <p:cNvPr id="7" name="Rectangle 6"/>
          <p:cNvSpPr/>
          <p:nvPr/>
        </p:nvSpPr>
        <p:spPr>
          <a:xfrm>
            <a:off x="551457" y="1815901"/>
            <a:ext cx="4698969" cy="34603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 sz="2400" b="1" dirty="0">
                <a:solidFill>
                  <a:schemeClr val="tx1"/>
                </a:solidFill>
              </a:rPr>
              <a:t>125 categories</a:t>
            </a:r>
          </a:p>
          <a:p>
            <a:pPr marL="342900" lvl="0" indent="-342900">
              <a:buFont typeface="Arial" panose="020B0604020202020204" pitchFamily="34" charset="0"/>
              <a:buChar char="•"/>
            </a:pPr>
            <a:r>
              <a:rPr lang="en" sz="2400" dirty="0">
                <a:solidFill>
                  <a:schemeClr val="tx1"/>
                </a:solidFill>
              </a:rPr>
              <a:t>Compatible with Eitz 2012</a:t>
            </a:r>
          </a:p>
          <a:p>
            <a:pPr lvl="0"/>
            <a:endParaRPr lang="en" sz="2400" dirty="0">
              <a:solidFill>
                <a:schemeClr val="tx1"/>
              </a:solidFill>
            </a:endParaRPr>
          </a:p>
          <a:p>
            <a:pPr lvl="0"/>
            <a:r>
              <a:rPr lang="en" sz="2400" b="1" dirty="0">
                <a:solidFill>
                  <a:schemeClr val="tx1"/>
                </a:solidFill>
              </a:rPr>
              <a:t>12,500 photos (100/category)</a:t>
            </a:r>
          </a:p>
          <a:p>
            <a:pPr marL="342900" lvl="0" indent="-342900">
              <a:buFont typeface="Arial" panose="020B0604020202020204" pitchFamily="34" charset="0"/>
              <a:buChar char="•"/>
            </a:pPr>
            <a:r>
              <a:rPr lang="en" sz="2400" dirty="0">
                <a:solidFill>
                  <a:schemeClr val="tx1"/>
                </a:solidFill>
              </a:rPr>
              <a:t>ImageNet photographs</a:t>
            </a:r>
          </a:p>
          <a:p>
            <a:pPr marL="342900" lvl="0" indent="-342900">
              <a:buFont typeface="Arial" panose="020B0604020202020204" pitchFamily="34" charset="0"/>
              <a:buChar char="•"/>
            </a:pPr>
            <a:r>
              <a:rPr lang="en" sz="2400" dirty="0">
                <a:solidFill>
                  <a:schemeClr val="tx1"/>
                </a:solidFill>
              </a:rPr>
              <a:t>Bounding box annotations</a:t>
            </a:r>
          </a:p>
          <a:p>
            <a:pPr marL="342900" lvl="0" indent="-342900">
              <a:buFont typeface="Arial" panose="020B0604020202020204" pitchFamily="34" charset="0"/>
              <a:buChar char="•"/>
            </a:pPr>
            <a:r>
              <a:rPr lang="en" sz="2400" dirty="0">
                <a:solidFill>
                  <a:schemeClr val="tx1"/>
                </a:solidFill>
              </a:rPr>
              <a:t>Single subject object</a:t>
            </a:r>
          </a:p>
          <a:p>
            <a:pPr marL="342900" lvl="0" indent="-342900">
              <a:buFont typeface="Arial" panose="020B0604020202020204" pitchFamily="34" charset="0"/>
              <a:buChar char="•"/>
            </a:pPr>
            <a:r>
              <a:rPr lang="en" sz="2400" dirty="0">
                <a:solidFill>
                  <a:schemeClr val="tx1"/>
                </a:solidFill>
              </a:rPr>
              <a:t>Quality controlled</a:t>
            </a:r>
          </a:p>
          <a:p>
            <a:pPr marL="342900" lvl="0" indent="-342900">
              <a:buFont typeface="Arial" panose="020B0604020202020204" pitchFamily="34" charset="0"/>
              <a:buChar char="•"/>
            </a:pPr>
            <a:r>
              <a:rPr lang="en" sz="2400" dirty="0">
                <a:solidFill>
                  <a:schemeClr val="tx1"/>
                </a:solidFill>
              </a:rPr>
              <a:t>“Sketchability” annotations</a:t>
            </a:r>
          </a:p>
        </p:txBody>
      </p:sp>
      <p:sp>
        <p:nvSpPr>
          <p:cNvPr id="8" name="Rectangle 7"/>
          <p:cNvSpPr/>
          <p:nvPr/>
        </p:nvSpPr>
        <p:spPr>
          <a:xfrm>
            <a:off x="5621342" y="1815898"/>
            <a:ext cx="4700016" cy="346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 sz="2400" b="1" dirty="0">
                <a:solidFill>
                  <a:schemeClr val="tx1"/>
                </a:solidFill>
              </a:rPr>
              <a:t>75,471 sketches</a:t>
            </a:r>
          </a:p>
          <a:p>
            <a:pPr marL="342900" lvl="0" indent="-342900">
              <a:buFont typeface="Arial" panose="020B0604020202020204" pitchFamily="34" charset="0"/>
              <a:buChar char="•"/>
            </a:pPr>
            <a:r>
              <a:rPr lang="en" sz="2400" dirty="0">
                <a:solidFill>
                  <a:schemeClr val="tx1"/>
                </a:solidFill>
              </a:rPr>
              <a:t>At least 5 “good” per photo</a:t>
            </a:r>
          </a:p>
          <a:p>
            <a:pPr marL="342900" lvl="0" indent="-342900">
              <a:buFont typeface="Arial" panose="020B0604020202020204" pitchFamily="34" charset="0"/>
              <a:buChar char="•"/>
            </a:pPr>
            <a:r>
              <a:rPr lang="en" sz="2400" dirty="0">
                <a:solidFill>
                  <a:schemeClr val="tx1"/>
                </a:solidFill>
              </a:rPr>
              <a:t>Crowd-sourced (600+ workers)</a:t>
            </a:r>
          </a:p>
          <a:p>
            <a:pPr marL="342900" lvl="0" indent="-342900">
              <a:buFont typeface="Arial" panose="020B0604020202020204" pitchFamily="34" charset="0"/>
              <a:buChar char="•"/>
            </a:pPr>
            <a:r>
              <a:rPr lang="en" sz="2400" dirty="0">
                <a:solidFill>
                  <a:schemeClr val="tx1"/>
                </a:solidFill>
              </a:rPr>
              <a:t>Varied artistic skill</a:t>
            </a:r>
          </a:p>
          <a:p>
            <a:pPr marL="342900" lvl="0" indent="-342900">
              <a:buFont typeface="Arial" panose="020B0604020202020204" pitchFamily="34" charset="0"/>
              <a:buChar char="•"/>
            </a:pPr>
            <a:r>
              <a:rPr lang="en" sz="2400" dirty="0">
                <a:solidFill>
                  <a:schemeClr val="tx1"/>
                </a:solidFill>
              </a:rPr>
              <a:t>Varied perceptions</a:t>
            </a:r>
          </a:p>
          <a:p>
            <a:pPr marL="342900" lvl="0" indent="-342900">
              <a:buFont typeface="Arial" panose="020B0604020202020204" pitchFamily="34" charset="0"/>
              <a:buChar char="•"/>
            </a:pPr>
            <a:r>
              <a:rPr lang="en" sz="2400" dirty="0">
                <a:solidFill>
                  <a:schemeClr val="tx1"/>
                </a:solidFill>
              </a:rPr>
              <a:t>Correct/incorrect annotations</a:t>
            </a:r>
          </a:p>
          <a:p>
            <a:pPr marL="342900" lvl="0" indent="-342900">
              <a:buFont typeface="Arial" panose="020B0604020202020204" pitchFamily="34" charset="0"/>
              <a:buChar char="•"/>
            </a:pPr>
            <a:r>
              <a:rPr lang="en" sz="2400" dirty="0">
                <a:solidFill>
                  <a:schemeClr val="tx1"/>
                </a:solidFill>
              </a:rPr>
              <a:t>“Along the stroke” relative time information captured</a:t>
            </a:r>
          </a:p>
          <a:p>
            <a:pPr marL="342900" lvl="0" indent="-342900">
              <a:buFont typeface="Arial" panose="020B0604020202020204" pitchFamily="34" charset="0"/>
              <a:buChar char="•"/>
            </a:pPr>
            <a:r>
              <a:rPr lang="en" sz="2400" dirty="0">
                <a:solidFill>
                  <a:schemeClr val="tx1"/>
                </a:solidFill>
              </a:rPr>
              <a:t>SVG and PNG formats</a:t>
            </a:r>
          </a:p>
          <a:p>
            <a:pPr marL="342900" lvl="0" indent="-342900">
              <a:buFont typeface="Arial" panose="020B0604020202020204" pitchFamily="34" charset="0"/>
              <a:buChar char="•"/>
            </a:pPr>
            <a:endParaRPr lang="en" sz="2400" dirty="0">
              <a:solidFill>
                <a:schemeClr val="tx1"/>
              </a:solidFill>
            </a:endParaRPr>
          </a:p>
        </p:txBody>
      </p:sp>
      <p:sp>
        <p:nvSpPr>
          <p:cNvPr id="3" name="TextBox 2"/>
          <p:cNvSpPr txBox="1"/>
          <p:nvPr/>
        </p:nvSpPr>
        <p:spPr>
          <a:xfrm>
            <a:off x="582816" y="5395689"/>
            <a:ext cx="11532353" cy="523220"/>
          </a:xfrm>
          <a:prstGeom prst="rect">
            <a:avLst/>
          </a:prstGeom>
          <a:noFill/>
        </p:spPr>
        <p:txBody>
          <a:bodyPr wrap="square" rtlCol="0">
            <a:spAutoFit/>
          </a:bodyPr>
          <a:lstStyle/>
          <a:p>
            <a:r>
              <a:rPr lang="en-US" sz="2800" dirty="0"/>
              <a:t>Project page (downloads available): </a:t>
            </a:r>
            <a:r>
              <a:rPr lang="en-US" sz="2800" b="1" dirty="0"/>
              <a:t>http://sketchy.eye.gatech.edu</a:t>
            </a:r>
          </a:p>
        </p:txBody>
      </p:sp>
      <p:sp>
        <p:nvSpPr>
          <p:cNvPr id="11" name="Title 1"/>
          <p:cNvSpPr>
            <a:spLocks noGrp="1"/>
          </p:cNvSpPr>
          <p:nvPr>
            <p:ph type="title"/>
          </p:nvPr>
        </p:nvSpPr>
        <p:spPr>
          <a:xfrm>
            <a:off x="5282137" y="406179"/>
            <a:ext cx="10871399" cy="790121"/>
          </a:xfrm>
        </p:spPr>
        <p:txBody>
          <a:bodyPr/>
          <a:lstStyle/>
          <a:p>
            <a:r>
              <a:rPr lang="en-US" dirty="0"/>
              <a:t>Sketchy Database - Summary</a:t>
            </a:r>
          </a:p>
        </p:txBody>
      </p:sp>
      <p:sp>
        <p:nvSpPr>
          <p:cNvPr id="12" name="Rectangle 11"/>
          <p:cNvSpPr/>
          <p:nvPr/>
        </p:nvSpPr>
        <p:spPr>
          <a:xfrm flipV="1">
            <a:off x="-3996871" y="801239"/>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718287"/>
      </p:ext>
    </p:extLst>
  </p:cSld>
  <p:clrMapOvr>
    <a:masterClrMapping/>
  </p:clrMapOvr>
  <mc:AlternateContent xmlns:mc="http://schemas.openxmlformats.org/markup-compatibility/2006" xmlns:p14="http://schemas.microsoft.com/office/powerpoint/2010/main">
    <mc:Choice Requires="p14">
      <p:transition spd="slow" p14:dur="2000" advTm="73353"/>
    </mc:Choice>
    <mc:Fallback xmlns="">
      <p:transition spd="slow" advTm="7335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545" y="1647659"/>
            <a:ext cx="9144000" cy="2387600"/>
          </a:xfrm>
        </p:spPr>
        <p:txBody>
          <a:bodyPr vert="horz" lIns="91440" tIns="45720" rIns="91440" bIns="45720" rtlCol="0" anchor="b">
            <a:normAutofit/>
          </a:bodyPr>
          <a:lstStyle/>
          <a:p>
            <a:pPr algn="ctr"/>
            <a:r>
              <a:rPr lang="en-US" sz="6000" b="1" dirty="0"/>
              <a:t>Image matching </a:t>
            </a:r>
            <a:br>
              <a:rPr lang="en-US" sz="6000" b="1" dirty="0"/>
            </a:br>
            <a:r>
              <a:rPr lang="en-US" sz="6000" b="1" dirty="0"/>
              <a:t>with Deep Learning</a:t>
            </a:r>
          </a:p>
        </p:txBody>
      </p:sp>
      <p:sp>
        <p:nvSpPr>
          <p:cNvPr id="3" name="Rectangle 2"/>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7140" y="3179940"/>
            <a:ext cx="13480324" cy="475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0221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415" y="6215390"/>
            <a:ext cx="9663110" cy="523220"/>
          </a:xfrm>
          <a:prstGeom prst="rect">
            <a:avLst/>
          </a:prstGeom>
          <a:noFill/>
        </p:spPr>
        <p:txBody>
          <a:bodyPr wrap="square" rtlCol="0">
            <a:spAutoFit/>
          </a:bodyPr>
          <a:lstStyle/>
          <a:p>
            <a:r>
              <a:rPr lang="en-US" sz="2800" b="1" dirty="0"/>
              <a:t>Learning similarity metric</a:t>
            </a:r>
          </a:p>
        </p:txBody>
      </p:sp>
      <p:sp>
        <p:nvSpPr>
          <p:cNvPr id="10" name="Rectangle 9"/>
          <p:cNvSpPr/>
          <p:nvPr/>
        </p:nvSpPr>
        <p:spPr>
          <a:xfrm>
            <a:off x="1344340"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Parallelogram 11"/>
          <p:cNvSpPr/>
          <p:nvPr/>
        </p:nvSpPr>
        <p:spPr>
          <a:xfrm>
            <a:off x="799586"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82882"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Rectangle 13"/>
          <p:cNvSpPr/>
          <p:nvPr/>
        </p:nvSpPr>
        <p:spPr>
          <a:xfrm>
            <a:off x="1243680"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Rectangle 14"/>
          <p:cNvSpPr/>
          <p:nvPr/>
        </p:nvSpPr>
        <p:spPr>
          <a:xfrm>
            <a:off x="1139108"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ectangle 15"/>
          <p:cNvSpPr/>
          <p:nvPr/>
        </p:nvSpPr>
        <p:spPr>
          <a:xfrm>
            <a:off x="1088035"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Parallelogram 16"/>
          <p:cNvSpPr/>
          <p:nvPr/>
        </p:nvSpPr>
        <p:spPr>
          <a:xfrm>
            <a:off x="915315"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a:off x="594782"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98621"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0" name="Straight Connector 19"/>
          <p:cNvCxnSpPr/>
          <p:nvPr/>
        </p:nvCxnSpPr>
        <p:spPr>
          <a:xfrm flipV="1">
            <a:off x="1081556"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21" name="Up Arrow 20"/>
          <p:cNvSpPr/>
          <p:nvPr/>
        </p:nvSpPr>
        <p:spPr>
          <a:xfrm>
            <a:off x="1113810"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a:off x="1119454"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Up Arrow 22"/>
          <p:cNvSpPr/>
          <p:nvPr/>
        </p:nvSpPr>
        <p:spPr>
          <a:xfrm>
            <a:off x="1119454"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Up Arrow 23"/>
          <p:cNvSpPr/>
          <p:nvPr/>
        </p:nvSpPr>
        <p:spPr>
          <a:xfrm>
            <a:off x="1119215"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21353"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43" name="Rectangle 42"/>
          <p:cNvSpPr/>
          <p:nvPr/>
        </p:nvSpPr>
        <p:spPr>
          <a:xfrm>
            <a:off x="5151164"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4" name="Parallelogram 43"/>
          <p:cNvSpPr/>
          <p:nvPr/>
        </p:nvSpPr>
        <p:spPr>
          <a:xfrm>
            <a:off x="4606410"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89706"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6" name="Rectangle 45"/>
          <p:cNvSpPr/>
          <p:nvPr/>
        </p:nvSpPr>
        <p:spPr>
          <a:xfrm>
            <a:off x="5050504"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7" name="Rectangle 46"/>
          <p:cNvSpPr/>
          <p:nvPr/>
        </p:nvSpPr>
        <p:spPr>
          <a:xfrm>
            <a:off x="4945932"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 name="Rectangle 47"/>
          <p:cNvSpPr/>
          <p:nvPr/>
        </p:nvSpPr>
        <p:spPr>
          <a:xfrm>
            <a:off x="4894859"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 name="Parallelogram 48"/>
          <p:cNvSpPr/>
          <p:nvPr/>
        </p:nvSpPr>
        <p:spPr>
          <a:xfrm>
            <a:off x="4722139"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p:cNvSpPr/>
          <p:nvPr/>
        </p:nvSpPr>
        <p:spPr>
          <a:xfrm>
            <a:off x="4401606"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105445"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2" name="Straight Connector 51"/>
          <p:cNvCxnSpPr/>
          <p:nvPr/>
        </p:nvCxnSpPr>
        <p:spPr>
          <a:xfrm flipV="1">
            <a:off x="4888380"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53" name="Up Arrow 52"/>
          <p:cNvSpPr/>
          <p:nvPr/>
        </p:nvSpPr>
        <p:spPr>
          <a:xfrm>
            <a:off x="4920634"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Up Arrow 53"/>
          <p:cNvSpPr/>
          <p:nvPr/>
        </p:nvSpPr>
        <p:spPr>
          <a:xfrm>
            <a:off x="4926278"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Up Arrow 54"/>
          <p:cNvSpPr/>
          <p:nvPr/>
        </p:nvSpPr>
        <p:spPr>
          <a:xfrm>
            <a:off x="4926278"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Up Arrow 55"/>
          <p:cNvSpPr/>
          <p:nvPr/>
        </p:nvSpPr>
        <p:spPr>
          <a:xfrm>
            <a:off x="4926039"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2495522" y="3677058"/>
            <a:ext cx="968034" cy="584775"/>
          </a:xfrm>
          <a:prstGeom prst="rect">
            <a:avLst/>
          </a:prstGeom>
          <a:noFill/>
        </p:spPr>
        <p:txBody>
          <a:bodyPr wrap="square" rtlCol="0">
            <a:spAutoFit/>
          </a:bodyPr>
          <a:lstStyle/>
          <a:p>
            <a:pPr algn="ctr"/>
            <a:r>
              <a:rPr lang="en-US" sz="1600" dirty="0">
                <a:solidFill>
                  <a:srgbClr val="FF0000"/>
                </a:solidFill>
              </a:rPr>
              <a:t>Learned Weights</a:t>
            </a:r>
          </a:p>
        </p:txBody>
      </p:sp>
      <p:sp>
        <p:nvSpPr>
          <p:cNvPr id="59" name="TextBox 58"/>
          <p:cNvSpPr txBox="1"/>
          <p:nvPr/>
        </p:nvSpPr>
        <p:spPr>
          <a:xfrm>
            <a:off x="5105301"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60" name="Rectangle 59"/>
          <p:cNvSpPr/>
          <p:nvPr/>
        </p:nvSpPr>
        <p:spPr>
          <a:xfrm>
            <a:off x="3025253" y="226376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Rectangle 60"/>
          <p:cNvSpPr/>
          <p:nvPr/>
        </p:nvSpPr>
        <p:spPr>
          <a:xfrm>
            <a:off x="3086051" y="2212696"/>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2981479" y="2333475"/>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62"/>
          <p:cNvSpPr/>
          <p:nvPr/>
        </p:nvSpPr>
        <p:spPr>
          <a:xfrm>
            <a:off x="3140992" y="2333475"/>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2975211" y="2328931"/>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65" name="Rectangle 64"/>
          <p:cNvSpPr/>
          <p:nvPr/>
        </p:nvSpPr>
        <p:spPr>
          <a:xfrm>
            <a:off x="3045765" y="2780131"/>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65"/>
          <p:cNvSpPr/>
          <p:nvPr/>
        </p:nvSpPr>
        <p:spPr>
          <a:xfrm>
            <a:off x="3106563" y="2729061"/>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7" name="Rectangle 66"/>
          <p:cNvSpPr/>
          <p:nvPr/>
        </p:nvSpPr>
        <p:spPr>
          <a:xfrm>
            <a:off x="3001991" y="2849840"/>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Rectangle 67"/>
          <p:cNvSpPr/>
          <p:nvPr/>
        </p:nvSpPr>
        <p:spPr>
          <a:xfrm>
            <a:off x="2950918" y="2663399"/>
            <a:ext cx="51073" cy="1864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9" name="Straight Connector 68"/>
          <p:cNvCxnSpPr/>
          <p:nvPr/>
        </p:nvCxnSpPr>
        <p:spPr>
          <a:xfrm>
            <a:off x="2944439" y="2849840"/>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70" name="Rectangle 69"/>
          <p:cNvSpPr/>
          <p:nvPr/>
        </p:nvSpPr>
        <p:spPr>
          <a:xfrm>
            <a:off x="3042528" y="336667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Rectangle 70"/>
          <p:cNvSpPr/>
          <p:nvPr/>
        </p:nvSpPr>
        <p:spPr>
          <a:xfrm>
            <a:off x="2881070" y="3378978"/>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Rectangle 71"/>
          <p:cNvSpPr/>
          <p:nvPr/>
        </p:nvSpPr>
        <p:spPr>
          <a:xfrm>
            <a:off x="2941868" y="3327908"/>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3" name="Rectangle 72"/>
          <p:cNvSpPr/>
          <p:nvPr/>
        </p:nvSpPr>
        <p:spPr>
          <a:xfrm>
            <a:off x="2996809" y="3448687"/>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4" name="Straight Connector 73"/>
          <p:cNvCxnSpPr/>
          <p:nvPr/>
        </p:nvCxnSpPr>
        <p:spPr>
          <a:xfrm flipV="1">
            <a:off x="2877255" y="3443742"/>
            <a:ext cx="220174" cy="3030"/>
          </a:xfrm>
          <a:prstGeom prst="line">
            <a:avLst/>
          </a:prstGeom>
          <a:ln w="12700"/>
        </p:spPr>
        <p:style>
          <a:lnRef idx="2">
            <a:schemeClr val="dk1"/>
          </a:lnRef>
          <a:fillRef idx="0">
            <a:schemeClr val="dk1"/>
          </a:fillRef>
          <a:effectRef idx="1">
            <a:schemeClr val="dk1"/>
          </a:effectRef>
          <a:fontRef idx="minor">
            <a:schemeClr val="tx1"/>
          </a:fontRef>
        </p:style>
      </p:cxnSp>
      <p:sp>
        <p:nvSpPr>
          <p:cNvPr id="75" name="Left-Right Arrow 74"/>
          <p:cNvSpPr/>
          <p:nvPr/>
        </p:nvSpPr>
        <p:spPr>
          <a:xfrm>
            <a:off x="1560991" y="1660267"/>
            <a:ext cx="3045419" cy="29360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6" name="TextBox 75"/>
          <p:cNvSpPr txBox="1"/>
          <p:nvPr/>
        </p:nvSpPr>
        <p:spPr>
          <a:xfrm>
            <a:off x="2142196" y="1198199"/>
            <a:ext cx="1689689" cy="954107"/>
          </a:xfrm>
          <a:prstGeom prst="rect">
            <a:avLst/>
          </a:prstGeom>
          <a:noFill/>
        </p:spPr>
        <p:txBody>
          <a:bodyPr wrap="square" rtlCol="0">
            <a:spAutoFit/>
          </a:bodyPr>
          <a:lstStyle/>
          <a:p>
            <a:pPr algn="ctr"/>
            <a:r>
              <a:rPr lang="en-US" sz="2800" dirty="0">
                <a:solidFill>
                  <a:srgbClr val="C00000"/>
                </a:solidFill>
              </a:rPr>
              <a:t>Compare</a:t>
            </a:r>
            <a:br>
              <a:rPr lang="en-US" sz="2800" dirty="0">
                <a:solidFill>
                  <a:srgbClr val="C00000"/>
                </a:solidFill>
              </a:rPr>
            </a:br>
            <a:endParaRPr lang="en-US" sz="2800" dirty="0">
              <a:solidFill>
                <a:srgbClr val="C00000"/>
              </a:solidFill>
            </a:endParaRPr>
          </a:p>
        </p:txBody>
      </p:sp>
      <p:sp>
        <p:nvSpPr>
          <p:cNvPr id="77" name="Content Placeholder 2"/>
          <p:cNvSpPr>
            <a:spLocks noGrp="1"/>
          </p:cNvSpPr>
          <p:nvPr>
            <p:ph idx="1"/>
          </p:nvPr>
        </p:nvSpPr>
        <p:spPr>
          <a:xfrm>
            <a:off x="6486219" y="2023905"/>
            <a:ext cx="10515600" cy="4285249"/>
          </a:xfrm>
        </p:spPr>
        <p:txBody>
          <a:bodyPr anchor="t">
            <a:normAutofit/>
          </a:bodyPr>
          <a:lstStyle/>
          <a:p>
            <a:pPr marL="0" indent="0">
              <a:buNone/>
            </a:pPr>
            <a:r>
              <a:rPr lang="en-US" dirty="0"/>
              <a:t>Matching across similar domain</a:t>
            </a:r>
          </a:p>
          <a:p>
            <a:pPr lvl="1"/>
            <a:r>
              <a:rPr lang="en-US" dirty="0" err="1"/>
              <a:t>DeepFace</a:t>
            </a:r>
            <a:r>
              <a:rPr lang="en-US" dirty="0"/>
              <a:t> –[</a:t>
            </a:r>
            <a:r>
              <a:rPr lang="en-US" dirty="0" err="1"/>
              <a:t>Taigman</a:t>
            </a:r>
            <a:r>
              <a:rPr lang="en-US" dirty="0"/>
              <a:t> et al. 2014]</a:t>
            </a:r>
          </a:p>
          <a:p>
            <a:pPr lvl="1"/>
            <a:r>
              <a:rPr lang="en-US" dirty="0"/>
              <a:t>Product Search – [Bell and </a:t>
            </a:r>
            <a:r>
              <a:rPr lang="en-US" dirty="0" err="1"/>
              <a:t>Bala</a:t>
            </a:r>
            <a:r>
              <a:rPr lang="en-US" dirty="0"/>
              <a:t> 2015]</a:t>
            </a:r>
          </a:p>
          <a:p>
            <a:pPr marL="457200" lvl="1" indent="0">
              <a:buNone/>
            </a:pPr>
            <a:endParaRPr lang="en-US" dirty="0"/>
          </a:p>
          <a:p>
            <a:pPr marL="0" indent="0">
              <a:buNone/>
            </a:pPr>
            <a:r>
              <a:rPr lang="en-US" dirty="0"/>
              <a:t>Matching cross domain </a:t>
            </a:r>
          </a:p>
          <a:p>
            <a:pPr lvl="1"/>
            <a:r>
              <a:rPr lang="en-US" dirty="0"/>
              <a:t>Sketch/3d model- [Wang et al. 2015]</a:t>
            </a:r>
          </a:p>
          <a:p>
            <a:pPr lvl="1"/>
            <a:r>
              <a:rPr lang="en-US" dirty="0"/>
              <a:t>Sketch me that shoe - [Yu et al. 2016].</a:t>
            </a:r>
          </a:p>
          <a:p>
            <a:pPr lvl="1"/>
            <a:endParaRPr lang="en-US" dirty="0"/>
          </a:p>
          <a:p>
            <a:pPr marL="457200" lvl="1" indent="0">
              <a:buNone/>
            </a:pPr>
            <a:endParaRPr lang="en-US" dirty="0"/>
          </a:p>
        </p:txBody>
      </p:sp>
      <p:sp>
        <p:nvSpPr>
          <p:cNvPr id="78" name="TextBox 77"/>
          <p:cNvSpPr txBox="1"/>
          <p:nvPr/>
        </p:nvSpPr>
        <p:spPr>
          <a:xfrm>
            <a:off x="6486219" y="1090308"/>
            <a:ext cx="11444972" cy="523220"/>
          </a:xfrm>
          <a:prstGeom prst="rect">
            <a:avLst/>
          </a:prstGeom>
          <a:noFill/>
        </p:spPr>
        <p:txBody>
          <a:bodyPr wrap="square" rtlCol="0">
            <a:spAutoFit/>
          </a:bodyPr>
          <a:lstStyle/>
          <a:p>
            <a:r>
              <a:rPr lang="en-US" sz="2800" b="1" dirty="0"/>
              <a:t>Previous works: </a:t>
            </a:r>
          </a:p>
        </p:txBody>
      </p:sp>
      <p:sp>
        <p:nvSpPr>
          <p:cNvPr id="79" name="Title 1"/>
          <p:cNvSpPr txBox="1">
            <a:spLocks/>
          </p:cNvSpPr>
          <p:nvPr/>
        </p:nvSpPr>
        <p:spPr>
          <a:xfrm>
            <a:off x="6421500" y="-134830"/>
            <a:ext cx="87732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Siamese/Triplet network</a:t>
            </a:r>
          </a:p>
        </p:txBody>
      </p:sp>
      <p:sp>
        <p:nvSpPr>
          <p:cNvPr id="80" name="Rectangle 79"/>
          <p:cNvSpPr/>
          <p:nvPr/>
        </p:nvSpPr>
        <p:spPr>
          <a:xfrm>
            <a:off x="-2260811" y="536347"/>
            <a:ext cx="83341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554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415" y="6215390"/>
            <a:ext cx="9663110" cy="523220"/>
          </a:xfrm>
          <a:prstGeom prst="rect">
            <a:avLst/>
          </a:prstGeom>
          <a:noFill/>
        </p:spPr>
        <p:txBody>
          <a:bodyPr wrap="square" rtlCol="0">
            <a:spAutoFit/>
          </a:bodyPr>
          <a:lstStyle/>
          <a:p>
            <a:r>
              <a:rPr lang="en-US" sz="2800" b="1" dirty="0"/>
              <a:t>Learning similarity metric</a:t>
            </a:r>
          </a:p>
        </p:txBody>
      </p:sp>
      <p:pic>
        <p:nvPicPr>
          <p:cNvPr id="4102" name="Picture 6" descr="http://1sqg7i1t88eg2h9w3nqndud1.wpengine.netdna-cdn.com/wp-content/uploads/2014/05/25.jpg"/>
          <p:cNvPicPr>
            <a:picLocks noChangeAspect="1" noChangeArrowheads="1"/>
          </p:cNvPicPr>
          <p:nvPr/>
        </p:nvPicPr>
        <p:blipFill rotWithShape="1">
          <a:blip r:embed="rId4">
            <a:extLst>
              <a:ext uri="{28A0092B-C50C-407E-A947-70E740481C1C}">
                <a14:useLocalDpi xmlns:a14="http://schemas.microsoft.com/office/drawing/2010/main" val="0"/>
              </a:ext>
            </a:extLst>
          </a:blip>
          <a:srcRect r="50839" b="30649"/>
          <a:stretch/>
        </p:blipFill>
        <p:spPr bwMode="auto">
          <a:xfrm>
            <a:off x="411125" y="4107924"/>
            <a:ext cx="1643058" cy="99335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http://1sqg7i1t88eg2h9w3nqndud1.wpengine.netdna-cdn.com/wp-content/uploads/2014/05/25.jpg"/>
          <p:cNvPicPr>
            <a:picLocks noChangeAspect="1" noChangeArrowheads="1"/>
          </p:cNvPicPr>
          <p:nvPr/>
        </p:nvPicPr>
        <p:blipFill rotWithShape="1">
          <a:blip r:embed="rId4">
            <a:extLst>
              <a:ext uri="{28A0092B-C50C-407E-A947-70E740481C1C}">
                <a14:useLocalDpi xmlns:a14="http://schemas.microsoft.com/office/drawing/2010/main" val="0"/>
              </a:ext>
            </a:extLst>
          </a:blip>
          <a:srcRect l="46874" r="288" b="33228"/>
          <a:stretch/>
        </p:blipFill>
        <p:spPr bwMode="auto">
          <a:xfrm>
            <a:off x="4077383" y="4130255"/>
            <a:ext cx="1792918" cy="971021"/>
          </a:xfrm>
          <a:prstGeom prst="rect">
            <a:avLst/>
          </a:prstGeom>
          <a:noFill/>
          <a:extLst>
            <a:ext uri="{909E8E84-426E-40DD-AFC4-6F175D3DCCD1}">
              <a14:hiddenFill xmlns:a14="http://schemas.microsoft.com/office/drawing/2010/main">
                <a:solidFill>
                  <a:srgbClr val="FFFFFF"/>
                </a:solidFill>
              </a14:hiddenFill>
            </a:ext>
          </a:extLst>
        </p:spPr>
      </p:pic>
      <p:sp>
        <p:nvSpPr>
          <p:cNvPr id="96" name="Content Placeholder 2"/>
          <p:cNvSpPr>
            <a:spLocks noGrp="1"/>
          </p:cNvSpPr>
          <p:nvPr>
            <p:ph idx="1"/>
          </p:nvPr>
        </p:nvSpPr>
        <p:spPr>
          <a:xfrm>
            <a:off x="6486219" y="2023905"/>
            <a:ext cx="10515600" cy="4285249"/>
          </a:xfrm>
        </p:spPr>
        <p:txBody>
          <a:bodyPr anchor="t">
            <a:normAutofit/>
          </a:bodyPr>
          <a:lstStyle/>
          <a:p>
            <a:pPr marL="0" indent="0">
              <a:buNone/>
            </a:pPr>
            <a:r>
              <a:rPr lang="en-US" dirty="0"/>
              <a:t>Matching across similar domain</a:t>
            </a:r>
          </a:p>
          <a:p>
            <a:pPr lvl="1"/>
            <a:r>
              <a:rPr lang="en-US" b="1" dirty="0" err="1"/>
              <a:t>DeepFace</a:t>
            </a:r>
            <a:r>
              <a:rPr lang="en-US" b="1" dirty="0"/>
              <a:t> –[</a:t>
            </a:r>
            <a:r>
              <a:rPr lang="en-US" b="1" dirty="0" err="1"/>
              <a:t>Taigman</a:t>
            </a:r>
            <a:r>
              <a:rPr lang="en-US" b="1" dirty="0"/>
              <a:t> et al. 2014]</a:t>
            </a:r>
          </a:p>
          <a:p>
            <a:pPr lvl="1"/>
            <a:r>
              <a:rPr lang="en-US" dirty="0"/>
              <a:t>Product Search – [Bell and </a:t>
            </a:r>
            <a:r>
              <a:rPr lang="en-US" dirty="0" err="1"/>
              <a:t>Bala</a:t>
            </a:r>
            <a:r>
              <a:rPr lang="en-US" dirty="0"/>
              <a:t> 2015]</a:t>
            </a:r>
          </a:p>
          <a:p>
            <a:pPr marL="457200" lvl="1" indent="0">
              <a:buNone/>
            </a:pPr>
            <a:endParaRPr lang="en-US" dirty="0"/>
          </a:p>
          <a:p>
            <a:pPr marL="0" indent="0">
              <a:buNone/>
            </a:pPr>
            <a:r>
              <a:rPr lang="en-US" dirty="0"/>
              <a:t>Matching cross domain </a:t>
            </a:r>
          </a:p>
          <a:p>
            <a:pPr lvl="1"/>
            <a:r>
              <a:rPr lang="en-US" dirty="0"/>
              <a:t>Sketch/3d model- [Wang et al. 2015]</a:t>
            </a:r>
          </a:p>
          <a:p>
            <a:pPr lvl="1"/>
            <a:r>
              <a:rPr lang="en-US" dirty="0"/>
              <a:t>Sketch me that shoe - [Yu et al. 2016].</a:t>
            </a:r>
          </a:p>
          <a:p>
            <a:pPr lvl="1"/>
            <a:endParaRPr lang="en-US" dirty="0"/>
          </a:p>
          <a:p>
            <a:pPr marL="457200" lvl="1" indent="0">
              <a:buNone/>
            </a:pPr>
            <a:endParaRPr lang="en-US" dirty="0"/>
          </a:p>
        </p:txBody>
      </p:sp>
      <p:sp>
        <p:nvSpPr>
          <p:cNvPr id="97" name="TextBox 96"/>
          <p:cNvSpPr txBox="1"/>
          <p:nvPr/>
        </p:nvSpPr>
        <p:spPr>
          <a:xfrm>
            <a:off x="6486219" y="1090308"/>
            <a:ext cx="11444972" cy="523220"/>
          </a:xfrm>
          <a:prstGeom prst="rect">
            <a:avLst/>
          </a:prstGeom>
          <a:noFill/>
        </p:spPr>
        <p:txBody>
          <a:bodyPr wrap="square" rtlCol="0">
            <a:spAutoFit/>
          </a:bodyPr>
          <a:lstStyle/>
          <a:p>
            <a:r>
              <a:rPr lang="en-US" sz="2800" b="1" dirty="0"/>
              <a:t>Previous works: </a:t>
            </a:r>
          </a:p>
        </p:txBody>
      </p:sp>
      <p:sp>
        <p:nvSpPr>
          <p:cNvPr id="100" name="Title 1"/>
          <p:cNvSpPr txBox="1">
            <a:spLocks/>
          </p:cNvSpPr>
          <p:nvPr/>
        </p:nvSpPr>
        <p:spPr>
          <a:xfrm>
            <a:off x="6421500" y="-134830"/>
            <a:ext cx="87732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Siamese/Triplet network</a:t>
            </a:r>
          </a:p>
        </p:txBody>
      </p:sp>
      <p:sp>
        <p:nvSpPr>
          <p:cNvPr id="101" name="Rectangle 100"/>
          <p:cNvSpPr/>
          <p:nvPr/>
        </p:nvSpPr>
        <p:spPr>
          <a:xfrm>
            <a:off x="-2260811" y="536347"/>
            <a:ext cx="83341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1344340"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3" name="Parallelogram 102"/>
          <p:cNvSpPr/>
          <p:nvPr/>
        </p:nvSpPr>
        <p:spPr>
          <a:xfrm>
            <a:off x="799586"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1182882"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5" name="Rectangle 104"/>
          <p:cNvSpPr/>
          <p:nvPr/>
        </p:nvSpPr>
        <p:spPr>
          <a:xfrm>
            <a:off x="1243680"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6" name="Rectangle 105"/>
          <p:cNvSpPr/>
          <p:nvPr/>
        </p:nvSpPr>
        <p:spPr>
          <a:xfrm>
            <a:off x="1139108"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7" name="Rectangle 106"/>
          <p:cNvSpPr/>
          <p:nvPr/>
        </p:nvSpPr>
        <p:spPr>
          <a:xfrm>
            <a:off x="1088035"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8" name="Parallelogram 107"/>
          <p:cNvSpPr/>
          <p:nvPr/>
        </p:nvSpPr>
        <p:spPr>
          <a:xfrm>
            <a:off x="915315"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p:cNvSpPr/>
          <p:nvPr/>
        </p:nvSpPr>
        <p:spPr>
          <a:xfrm>
            <a:off x="594782"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1298621"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11" name="Straight Connector 110"/>
          <p:cNvCxnSpPr/>
          <p:nvPr/>
        </p:nvCxnSpPr>
        <p:spPr>
          <a:xfrm flipV="1">
            <a:off x="1081556"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112" name="Up Arrow 111"/>
          <p:cNvSpPr/>
          <p:nvPr/>
        </p:nvSpPr>
        <p:spPr>
          <a:xfrm>
            <a:off x="1113810"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Up Arrow 112"/>
          <p:cNvSpPr/>
          <p:nvPr/>
        </p:nvSpPr>
        <p:spPr>
          <a:xfrm>
            <a:off x="1119454"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Up Arrow 113"/>
          <p:cNvSpPr/>
          <p:nvPr/>
        </p:nvSpPr>
        <p:spPr>
          <a:xfrm>
            <a:off x="1119454"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Up Arrow 114"/>
          <p:cNvSpPr/>
          <p:nvPr/>
        </p:nvSpPr>
        <p:spPr>
          <a:xfrm>
            <a:off x="1119215"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221353"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117" name="Rectangle 116"/>
          <p:cNvSpPr/>
          <p:nvPr/>
        </p:nvSpPr>
        <p:spPr>
          <a:xfrm>
            <a:off x="5151164"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8" name="Parallelogram 117"/>
          <p:cNvSpPr/>
          <p:nvPr/>
        </p:nvSpPr>
        <p:spPr>
          <a:xfrm>
            <a:off x="4606410"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989706"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0" name="Rectangle 119"/>
          <p:cNvSpPr/>
          <p:nvPr/>
        </p:nvSpPr>
        <p:spPr>
          <a:xfrm>
            <a:off x="5050504"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1" name="Rectangle 120"/>
          <p:cNvSpPr/>
          <p:nvPr/>
        </p:nvSpPr>
        <p:spPr>
          <a:xfrm>
            <a:off x="4945932"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2" name="Rectangle 121"/>
          <p:cNvSpPr/>
          <p:nvPr/>
        </p:nvSpPr>
        <p:spPr>
          <a:xfrm>
            <a:off x="4894859"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3" name="Parallelogram 122"/>
          <p:cNvSpPr/>
          <p:nvPr/>
        </p:nvSpPr>
        <p:spPr>
          <a:xfrm>
            <a:off x="4722139"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p:cNvSpPr/>
          <p:nvPr/>
        </p:nvSpPr>
        <p:spPr>
          <a:xfrm>
            <a:off x="4401606"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5105445"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26" name="Straight Connector 125"/>
          <p:cNvCxnSpPr/>
          <p:nvPr/>
        </p:nvCxnSpPr>
        <p:spPr>
          <a:xfrm flipV="1">
            <a:off x="4888380"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127" name="Up Arrow 126"/>
          <p:cNvSpPr/>
          <p:nvPr/>
        </p:nvSpPr>
        <p:spPr>
          <a:xfrm>
            <a:off x="4920634"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Up Arrow 127"/>
          <p:cNvSpPr/>
          <p:nvPr/>
        </p:nvSpPr>
        <p:spPr>
          <a:xfrm>
            <a:off x="4926278"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Up Arrow 128"/>
          <p:cNvSpPr/>
          <p:nvPr/>
        </p:nvSpPr>
        <p:spPr>
          <a:xfrm>
            <a:off x="4926278"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Up Arrow 129"/>
          <p:cNvSpPr/>
          <p:nvPr/>
        </p:nvSpPr>
        <p:spPr>
          <a:xfrm>
            <a:off x="4926039"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2495522" y="3677058"/>
            <a:ext cx="968034" cy="584775"/>
          </a:xfrm>
          <a:prstGeom prst="rect">
            <a:avLst/>
          </a:prstGeom>
          <a:noFill/>
        </p:spPr>
        <p:txBody>
          <a:bodyPr wrap="square" rtlCol="0">
            <a:spAutoFit/>
          </a:bodyPr>
          <a:lstStyle/>
          <a:p>
            <a:pPr algn="ctr"/>
            <a:r>
              <a:rPr lang="en-US" sz="1600" dirty="0">
                <a:solidFill>
                  <a:srgbClr val="FF0000"/>
                </a:solidFill>
              </a:rPr>
              <a:t>Learned Weights</a:t>
            </a:r>
          </a:p>
        </p:txBody>
      </p:sp>
      <p:sp>
        <p:nvSpPr>
          <p:cNvPr id="132" name="TextBox 131"/>
          <p:cNvSpPr txBox="1"/>
          <p:nvPr/>
        </p:nvSpPr>
        <p:spPr>
          <a:xfrm>
            <a:off x="5105301"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133" name="Rectangle 132"/>
          <p:cNvSpPr/>
          <p:nvPr/>
        </p:nvSpPr>
        <p:spPr>
          <a:xfrm>
            <a:off x="3025253" y="226376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4" name="Rectangle 133"/>
          <p:cNvSpPr/>
          <p:nvPr/>
        </p:nvSpPr>
        <p:spPr>
          <a:xfrm>
            <a:off x="3086051" y="2212696"/>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5" name="Rectangle 134"/>
          <p:cNvSpPr/>
          <p:nvPr/>
        </p:nvSpPr>
        <p:spPr>
          <a:xfrm>
            <a:off x="2981479" y="2333475"/>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6" name="Rectangle 135"/>
          <p:cNvSpPr/>
          <p:nvPr/>
        </p:nvSpPr>
        <p:spPr>
          <a:xfrm>
            <a:off x="3140992" y="2333475"/>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37" name="Straight Connector 136"/>
          <p:cNvCxnSpPr/>
          <p:nvPr/>
        </p:nvCxnSpPr>
        <p:spPr>
          <a:xfrm flipV="1">
            <a:off x="2975211" y="2328931"/>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138" name="Rectangle 137"/>
          <p:cNvSpPr/>
          <p:nvPr/>
        </p:nvSpPr>
        <p:spPr>
          <a:xfrm>
            <a:off x="3045765" y="2780131"/>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9" name="Rectangle 138"/>
          <p:cNvSpPr/>
          <p:nvPr/>
        </p:nvSpPr>
        <p:spPr>
          <a:xfrm>
            <a:off x="3106563" y="2729061"/>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0" name="Rectangle 139"/>
          <p:cNvSpPr/>
          <p:nvPr/>
        </p:nvSpPr>
        <p:spPr>
          <a:xfrm>
            <a:off x="3001991" y="2849840"/>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1" name="Rectangle 140"/>
          <p:cNvSpPr/>
          <p:nvPr/>
        </p:nvSpPr>
        <p:spPr>
          <a:xfrm>
            <a:off x="2950918" y="2663399"/>
            <a:ext cx="51073" cy="1864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42" name="Straight Connector 141"/>
          <p:cNvCxnSpPr/>
          <p:nvPr/>
        </p:nvCxnSpPr>
        <p:spPr>
          <a:xfrm>
            <a:off x="2944439" y="2849840"/>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143" name="Rectangle 142"/>
          <p:cNvSpPr/>
          <p:nvPr/>
        </p:nvSpPr>
        <p:spPr>
          <a:xfrm>
            <a:off x="3042528" y="336667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4" name="Rectangle 143"/>
          <p:cNvSpPr/>
          <p:nvPr/>
        </p:nvSpPr>
        <p:spPr>
          <a:xfrm>
            <a:off x="2881070" y="3378978"/>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5" name="Rectangle 144"/>
          <p:cNvSpPr/>
          <p:nvPr/>
        </p:nvSpPr>
        <p:spPr>
          <a:xfrm>
            <a:off x="2941868" y="3327908"/>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6" name="Rectangle 145"/>
          <p:cNvSpPr/>
          <p:nvPr/>
        </p:nvSpPr>
        <p:spPr>
          <a:xfrm>
            <a:off x="2996809" y="3448687"/>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47" name="Straight Connector 146"/>
          <p:cNvCxnSpPr/>
          <p:nvPr/>
        </p:nvCxnSpPr>
        <p:spPr>
          <a:xfrm flipV="1">
            <a:off x="2877255" y="3443742"/>
            <a:ext cx="220174" cy="3030"/>
          </a:xfrm>
          <a:prstGeom prst="line">
            <a:avLst/>
          </a:prstGeom>
          <a:ln w="12700"/>
        </p:spPr>
        <p:style>
          <a:lnRef idx="2">
            <a:schemeClr val="dk1"/>
          </a:lnRef>
          <a:fillRef idx="0">
            <a:schemeClr val="dk1"/>
          </a:fillRef>
          <a:effectRef idx="1">
            <a:schemeClr val="dk1"/>
          </a:effectRef>
          <a:fontRef idx="minor">
            <a:schemeClr val="tx1"/>
          </a:fontRef>
        </p:style>
      </p:cxnSp>
      <p:sp>
        <p:nvSpPr>
          <p:cNvPr id="148" name="Left-Right Arrow 147"/>
          <p:cNvSpPr/>
          <p:nvPr/>
        </p:nvSpPr>
        <p:spPr>
          <a:xfrm>
            <a:off x="1560991" y="1660267"/>
            <a:ext cx="3045419" cy="29360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9" name="TextBox 148"/>
          <p:cNvSpPr txBox="1"/>
          <p:nvPr/>
        </p:nvSpPr>
        <p:spPr>
          <a:xfrm>
            <a:off x="2142196" y="1198199"/>
            <a:ext cx="1689689" cy="954107"/>
          </a:xfrm>
          <a:prstGeom prst="rect">
            <a:avLst/>
          </a:prstGeom>
          <a:noFill/>
        </p:spPr>
        <p:txBody>
          <a:bodyPr wrap="square" rtlCol="0">
            <a:spAutoFit/>
          </a:bodyPr>
          <a:lstStyle/>
          <a:p>
            <a:pPr algn="ctr"/>
            <a:r>
              <a:rPr lang="en-US" sz="2800" dirty="0">
                <a:solidFill>
                  <a:srgbClr val="C00000"/>
                </a:solidFill>
              </a:rPr>
              <a:t>Compare</a:t>
            </a:r>
            <a:br>
              <a:rPr lang="en-US" sz="2800" dirty="0">
                <a:solidFill>
                  <a:srgbClr val="C00000"/>
                </a:solidFill>
              </a:rPr>
            </a:br>
            <a:endParaRPr lang="en-US" sz="2800" dirty="0">
              <a:solidFill>
                <a:srgbClr val="C00000"/>
              </a:solidFill>
            </a:endParaRPr>
          </a:p>
        </p:txBody>
      </p:sp>
    </p:spTree>
    <p:extLst>
      <p:ext uri="{BB962C8B-B14F-4D97-AF65-F5344CB8AC3E}">
        <p14:creationId xmlns:p14="http://schemas.microsoft.com/office/powerpoint/2010/main" val="230883380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415" y="6215390"/>
            <a:ext cx="9663110" cy="523220"/>
          </a:xfrm>
          <a:prstGeom prst="rect">
            <a:avLst/>
          </a:prstGeom>
          <a:noFill/>
        </p:spPr>
        <p:txBody>
          <a:bodyPr wrap="square" rtlCol="0">
            <a:spAutoFit/>
          </a:bodyPr>
          <a:lstStyle/>
          <a:p>
            <a:r>
              <a:rPr lang="en-US" sz="2800" b="1" dirty="0"/>
              <a:t>Learning similarity metric</a:t>
            </a:r>
          </a:p>
        </p:txBody>
      </p:sp>
      <p:sp>
        <p:nvSpPr>
          <p:cNvPr id="10" name="Rectangle 9"/>
          <p:cNvSpPr/>
          <p:nvPr/>
        </p:nvSpPr>
        <p:spPr>
          <a:xfrm>
            <a:off x="1344340"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Parallelogram 11"/>
          <p:cNvSpPr/>
          <p:nvPr/>
        </p:nvSpPr>
        <p:spPr>
          <a:xfrm>
            <a:off x="799586"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82882"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Rectangle 13"/>
          <p:cNvSpPr/>
          <p:nvPr/>
        </p:nvSpPr>
        <p:spPr>
          <a:xfrm>
            <a:off x="1243680"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Rectangle 14"/>
          <p:cNvSpPr/>
          <p:nvPr/>
        </p:nvSpPr>
        <p:spPr>
          <a:xfrm>
            <a:off x="1139108"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ectangle 15"/>
          <p:cNvSpPr/>
          <p:nvPr/>
        </p:nvSpPr>
        <p:spPr>
          <a:xfrm>
            <a:off x="1088035"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Parallelogram 16"/>
          <p:cNvSpPr/>
          <p:nvPr/>
        </p:nvSpPr>
        <p:spPr>
          <a:xfrm>
            <a:off x="915315"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a:off x="594782"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98621"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0" name="Straight Connector 19"/>
          <p:cNvCxnSpPr/>
          <p:nvPr/>
        </p:nvCxnSpPr>
        <p:spPr>
          <a:xfrm flipV="1">
            <a:off x="1081556"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21" name="Up Arrow 20"/>
          <p:cNvSpPr/>
          <p:nvPr/>
        </p:nvSpPr>
        <p:spPr>
          <a:xfrm>
            <a:off x="1113810"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a:off x="1119454"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Up Arrow 22"/>
          <p:cNvSpPr/>
          <p:nvPr/>
        </p:nvSpPr>
        <p:spPr>
          <a:xfrm>
            <a:off x="1119454"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Up Arrow 23"/>
          <p:cNvSpPr/>
          <p:nvPr/>
        </p:nvSpPr>
        <p:spPr>
          <a:xfrm>
            <a:off x="1119215"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21353"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43" name="Rectangle 42"/>
          <p:cNvSpPr/>
          <p:nvPr/>
        </p:nvSpPr>
        <p:spPr>
          <a:xfrm>
            <a:off x="5151164"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4" name="Parallelogram 43"/>
          <p:cNvSpPr/>
          <p:nvPr/>
        </p:nvSpPr>
        <p:spPr>
          <a:xfrm>
            <a:off x="4606410"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89706"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6" name="Rectangle 45"/>
          <p:cNvSpPr/>
          <p:nvPr/>
        </p:nvSpPr>
        <p:spPr>
          <a:xfrm>
            <a:off x="5050504"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7" name="Rectangle 46"/>
          <p:cNvSpPr/>
          <p:nvPr/>
        </p:nvSpPr>
        <p:spPr>
          <a:xfrm>
            <a:off x="4945932"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 name="Rectangle 47"/>
          <p:cNvSpPr/>
          <p:nvPr/>
        </p:nvSpPr>
        <p:spPr>
          <a:xfrm>
            <a:off x="4894859"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 name="Parallelogram 48"/>
          <p:cNvSpPr/>
          <p:nvPr/>
        </p:nvSpPr>
        <p:spPr>
          <a:xfrm>
            <a:off x="4722139"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p:cNvSpPr/>
          <p:nvPr/>
        </p:nvSpPr>
        <p:spPr>
          <a:xfrm>
            <a:off x="4401606"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105445"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2" name="Straight Connector 51"/>
          <p:cNvCxnSpPr/>
          <p:nvPr/>
        </p:nvCxnSpPr>
        <p:spPr>
          <a:xfrm flipV="1">
            <a:off x="4888380"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53" name="Up Arrow 52"/>
          <p:cNvSpPr/>
          <p:nvPr/>
        </p:nvSpPr>
        <p:spPr>
          <a:xfrm>
            <a:off x="4920634"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Up Arrow 53"/>
          <p:cNvSpPr/>
          <p:nvPr/>
        </p:nvSpPr>
        <p:spPr>
          <a:xfrm>
            <a:off x="4926278"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Up Arrow 54"/>
          <p:cNvSpPr/>
          <p:nvPr/>
        </p:nvSpPr>
        <p:spPr>
          <a:xfrm>
            <a:off x="4926278"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Up Arrow 55"/>
          <p:cNvSpPr/>
          <p:nvPr/>
        </p:nvSpPr>
        <p:spPr>
          <a:xfrm>
            <a:off x="4926039"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5105301"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75" name="Left-Right Arrow 74"/>
          <p:cNvSpPr/>
          <p:nvPr/>
        </p:nvSpPr>
        <p:spPr>
          <a:xfrm>
            <a:off x="1560991" y="1660267"/>
            <a:ext cx="3045419" cy="29360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6" name="TextBox 75"/>
          <p:cNvSpPr txBox="1"/>
          <p:nvPr/>
        </p:nvSpPr>
        <p:spPr>
          <a:xfrm>
            <a:off x="2142196" y="1198199"/>
            <a:ext cx="1689689" cy="954107"/>
          </a:xfrm>
          <a:prstGeom prst="rect">
            <a:avLst/>
          </a:prstGeom>
          <a:noFill/>
        </p:spPr>
        <p:txBody>
          <a:bodyPr wrap="square" rtlCol="0">
            <a:spAutoFit/>
          </a:bodyPr>
          <a:lstStyle/>
          <a:p>
            <a:pPr algn="ctr"/>
            <a:r>
              <a:rPr lang="en-US" sz="2800" dirty="0">
                <a:solidFill>
                  <a:srgbClr val="C00000"/>
                </a:solidFill>
              </a:rPr>
              <a:t>Compare</a:t>
            </a:r>
            <a:br>
              <a:rPr lang="en-US" sz="2800" dirty="0">
                <a:solidFill>
                  <a:srgbClr val="C00000"/>
                </a:solidFill>
              </a:rPr>
            </a:br>
            <a:endParaRPr lang="en-US" sz="2800" dirty="0">
              <a:solidFill>
                <a:srgbClr val="C00000"/>
              </a:solidFill>
            </a:endParaRPr>
          </a:p>
        </p:txBody>
      </p:sp>
      <p:sp>
        <p:nvSpPr>
          <p:cNvPr id="78" name="TextBox 77"/>
          <p:cNvSpPr txBox="1"/>
          <p:nvPr/>
        </p:nvSpPr>
        <p:spPr>
          <a:xfrm>
            <a:off x="2495522" y="3677058"/>
            <a:ext cx="968034" cy="584775"/>
          </a:xfrm>
          <a:prstGeom prst="rect">
            <a:avLst/>
          </a:prstGeom>
          <a:noFill/>
        </p:spPr>
        <p:txBody>
          <a:bodyPr wrap="square" rtlCol="0">
            <a:spAutoFit/>
          </a:bodyPr>
          <a:lstStyle/>
          <a:p>
            <a:pPr algn="ctr"/>
            <a:r>
              <a:rPr lang="en-US" sz="1600" dirty="0">
                <a:solidFill>
                  <a:srgbClr val="FF0000"/>
                </a:solidFill>
              </a:rPr>
              <a:t>Learned Weights</a:t>
            </a:r>
          </a:p>
        </p:txBody>
      </p:sp>
      <p:sp>
        <p:nvSpPr>
          <p:cNvPr id="79" name="Rectangle 78"/>
          <p:cNvSpPr/>
          <p:nvPr/>
        </p:nvSpPr>
        <p:spPr>
          <a:xfrm>
            <a:off x="3025253" y="226376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0" name="Rectangle 79"/>
          <p:cNvSpPr/>
          <p:nvPr/>
        </p:nvSpPr>
        <p:spPr>
          <a:xfrm>
            <a:off x="3086051" y="2212696"/>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1" name="Rectangle 80"/>
          <p:cNvSpPr/>
          <p:nvPr/>
        </p:nvSpPr>
        <p:spPr>
          <a:xfrm>
            <a:off x="2981479" y="2333475"/>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2" name="Rectangle 81"/>
          <p:cNvSpPr/>
          <p:nvPr/>
        </p:nvSpPr>
        <p:spPr>
          <a:xfrm>
            <a:off x="3140992" y="2333475"/>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3" name="Straight Connector 82"/>
          <p:cNvCxnSpPr/>
          <p:nvPr/>
        </p:nvCxnSpPr>
        <p:spPr>
          <a:xfrm flipV="1">
            <a:off x="2975211" y="2328931"/>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84" name="Rectangle 83"/>
          <p:cNvSpPr/>
          <p:nvPr/>
        </p:nvSpPr>
        <p:spPr>
          <a:xfrm>
            <a:off x="3045765" y="2780131"/>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5" name="Rectangle 84"/>
          <p:cNvSpPr/>
          <p:nvPr/>
        </p:nvSpPr>
        <p:spPr>
          <a:xfrm>
            <a:off x="3106563" y="2729061"/>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6" name="Rectangle 85"/>
          <p:cNvSpPr/>
          <p:nvPr/>
        </p:nvSpPr>
        <p:spPr>
          <a:xfrm>
            <a:off x="3001991" y="2849840"/>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7" name="Rectangle 86"/>
          <p:cNvSpPr/>
          <p:nvPr/>
        </p:nvSpPr>
        <p:spPr>
          <a:xfrm>
            <a:off x="2950918" y="2663399"/>
            <a:ext cx="51073" cy="1864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8" name="Straight Connector 87"/>
          <p:cNvCxnSpPr/>
          <p:nvPr/>
        </p:nvCxnSpPr>
        <p:spPr>
          <a:xfrm>
            <a:off x="2944439" y="2849840"/>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89" name="Rectangle 88"/>
          <p:cNvSpPr/>
          <p:nvPr/>
        </p:nvSpPr>
        <p:spPr>
          <a:xfrm>
            <a:off x="3042528" y="336667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0" name="Rectangle 89"/>
          <p:cNvSpPr/>
          <p:nvPr/>
        </p:nvSpPr>
        <p:spPr>
          <a:xfrm>
            <a:off x="2881070" y="3378978"/>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1" name="Rectangle 90"/>
          <p:cNvSpPr/>
          <p:nvPr/>
        </p:nvSpPr>
        <p:spPr>
          <a:xfrm>
            <a:off x="2941868" y="3327908"/>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2" name="Rectangle 91"/>
          <p:cNvSpPr/>
          <p:nvPr/>
        </p:nvSpPr>
        <p:spPr>
          <a:xfrm>
            <a:off x="2996809" y="3448687"/>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3" name="Straight Connector 92"/>
          <p:cNvCxnSpPr/>
          <p:nvPr/>
        </p:nvCxnSpPr>
        <p:spPr>
          <a:xfrm flipV="1">
            <a:off x="2877255" y="3443742"/>
            <a:ext cx="220174" cy="3030"/>
          </a:xfrm>
          <a:prstGeom prst="line">
            <a:avLst/>
          </a:prstGeom>
          <a:ln w="12700"/>
        </p:spPr>
        <p:style>
          <a:lnRef idx="2">
            <a:schemeClr val="dk1"/>
          </a:lnRef>
          <a:fillRef idx="0">
            <a:schemeClr val="dk1"/>
          </a:fillRef>
          <a:effectRef idx="1">
            <a:schemeClr val="dk1"/>
          </a:effectRef>
          <a:fontRef idx="minor">
            <a:schemeClr val="tx1"/>
          </a:fontRef>
        </p:style>
      </p:cxnSp>
      <p:pic>
        <p:nvPicPr>
          <p:cNvPr id="3" name="Picture 2"/>
          <p:cNvPicPr>
            <a:picLocks noChangeAspect="1"/>
          </p:cNvPicPr>
          <p:nvPr/>
        </p:nvPicPr>
        <p:blipFill>
          <a:blip r:embed="rId4"/>
          <a:stretch>
            <a:fillRect/>
          </a:stretch>
        </p:blipFill>
        <p:spPr>
          <a:xfrm>
            <a:off x="4432458" y="4158044"/>
            <a:ext cx="1203937" cy="1192507"/>
          </a:xfrm>
          <a:prstGeom prst="rect">
            <a:avLst/>
          </a:prstGeom>
        </p:spPr>
      </p:pic>
      <p:pic>
        <p:nvPicPr>
          <p:cNvPr id="4" name="Picture 3"/>
          <p:cNvPicPr>
            <a:picLocks noChangeAspect="1"/>
          </p:cNvPicPr>
          <p:nvPr/>
        </p:nvPicPr>
        <p:blipFill>
          <a:blip r:embed="rId5"/>
          <a:stretch>
            <a:fillRect/>
          </a:stretch>
        </p:blipFill>
        <p:spPr>
          <a:xfrm>
            <a:off x="644625" y="4022220"/>
            <a:ext cx="1173791" cy="1405153"/>
          </a:xfrm>
          <a:prstGeom prst="rect">
            <a:avLst/>
          </a:prstGeom>
        </p:spPr>
      </p:pic>
      <p:sp>
        <p:nvSpPr>
          <p:cNvPr id="64" name="Content Placeholder 2"/>
          <p:cNvSpPr>
            <a:spLocks noGrp="1"/>
          </p:cNvSpPr>
          <p:nvPr>
            <p:ph idx="1"/>
          </p:nvPr>
        </p:nvSpPr>
        <p:spPr>
          <a:xfrm>
            <a:off x="6486219" y="2023905"/>
            <a:ext cx="10515600" cy="4285249"/>
          </a:xfrm>
        </p:spPr>
        <p:txBody>
          <a:bodyPr anchor="t">
            <a:normAutofit/>
          </a:bodyPr>
          <a:lstStyle/>
          <a:p>
            <a:pPr marL="0" indent="0">
              <a:buNone/>
            </a:pPr>
            <a:r>
              <a:rPr lang="en-US" dirty="0"/>
              <a:t>Matching across similar domain</a:t>
            </a:r>
          </a:p>
          <a:p>
            <a:pPr lvl="1"/>
            <a:r>
              <a:rPr lang="en-US" dirty="0" err="1"/>
              <a:t>DeepFace</a:t>
            </a:r>
            <a:r>
              <a:rPr lang="en-US" dirty="0"/>
              <a:t> –[</a:t>
            </a:r>
            <a:r>
              <a:rPr lang="en-US" dirty="0" err="1"/>
              <a:t>Taigman</a:t>
            </a:r>
            <a:r>
              <a:rPr lang="en-US" dirty="0"/>
              <a:t> et al. 2014]</a:t>
            </a:r>
          </a:p>
          <a:p>
            <a:pPr lvl="1"/>
            <a:r>
              <a:rPr lang="en-US" b="1" dirty="0"/>
              <a:t>Product Search – [Bell and </a:t>
            </a:r>
            <a:r>
              <a:rPr lang="en-US" b="1" dirty="0" err="1"/>
              <a:t>Bala</a:t>
            </a:r>
            <a:r>
              <a:rPr lang="en-US" b="1" dirty="0"/>
              <a:t> 2015]</a:t>
            </a:r>
          </a:p>
          <a:p>
            <a:pPr marL="457200" lvl="1" indent="0">
              <a:buNone/>
            </a:pPr>
            <a:endParaRPr lang="en-US" dirty="0"/>
          </a:p>
          <a:p>
            <a:pPr marL="0" indent="0">
              <a:buNone/>
            </a:pPr>
            <a:r>
              <a:rPr lang="en-US" dirty="0"/>
              <a:t>Matching cross domain </a:t>
            </a:r>
          </a:p>
          <a:p>
            <a:pPr lvl="1"/>
            <a:r>
              <a:rPr lang="en-US" dirty="0"/>
              <a:t>Sketch/3d model- [Wang et al. 2015]</a:t>
            </a:r>
          </a:p>
          <a:p>
            <a:pPr lvl="1"/>
            <a:r>
              <a:rPr lang="en-US" dirty="0"/>
              <a:t>Sketch me that shoe - [Yu et al. 2016]</a:t>
            </a:r>
          </a:p>
          <a:p>
            <a:pPr lvl="1"/>
            <a:endParaRPr lang="en-US" dirty="0"/>
          </a:p>
          <a:p>
            <a:pPr marL="457200" lvl="1" indent="0">
              <a:buNone/>
            </a:pPr>
            <a:endParaRPr lang="en-US" dirty="0"/>
          </a:p>
        </p:txBody>
      </p:sp>
      <p:sp>
        <p:nvSpPr>
          <p:cNvPr id="65" name="TextBox 64"/>
          <p:cNvSpPr txBox="1"/>
          <p:nvPr/>
        </p:nvSpPr>
        <p:spPr>
          <a:xfrm>
            <a:off x="6486219" y="1090308"/>
            <a:ext cx="11444972" cy="523220"/>
          </a:xfrm>
          <a:prstGeom prst="rect">
            <a:avLst/>
          </a:prstGeom>
          <a:noFill/>
        </p:spPr>
        <p:txBody>
          <a:bodyPr wrap="square" rtlCol="0">
            <a:spAutoFit/>
          </a:bodyPr>
          <a:lstStyle/>
          <a:p>
            <a:r>
              <a:rPr lang="en-US" sz="2800" b="1" dirty="0"/>
              <a:t>Previous works: </a:t>
            </a:r>
          </a:p>
        </p:txBody>
      </p:sp>
      <p:sp>
        <p:nvSpPr>
          <p:cNvPr id="68" name="Title 1"/>
          <p:cNvSpPr txBox="1">
            <a:spLocks/>
          </p:cNvSpPr>
          <p:nvPr/>
        </p:nvSpPr>
        <p:spPr>
          <a:xfrm>
            <a:off x="6421500" y="-134830"/>
            <a:ext cx="87732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Siamese/Triplet network</a:t>
            </a:r>
          </a:p>
        </p:txBody>
      </p:sp>
      <p:sp>
        <p:nvSpPr>
          <p:cNvPr id="69" name="Rectangle 68"/>
          <p:cNvSpPr/>
          <p:nvPr/>
        </p:nvSpPr>
        <p:spPr>
          <a:xfrm>
            <a:off x="-2260811" y="536347"/>
            <a:ext cx="83341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642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40971" y="362359"/>
            <a:ext cx="11259072" cy="815702"/>
          </a:xfrm>
          <a:prstGeom prst="rect">
            <a:avLst/>
          </a:prstGeom>
        </p:spPr>
      </p:pic>
      <p:pic>
        <p:nvPicPr>
          <p:cNvPr id="4" name="Picture 3"/>
          <p:cNvPicPr>
            <a:picLocks noChangeAspect="1"/>
          </p:cNvPicPr>
          <p:nvPr/>
        </p:nvPicPr>
        <p:blipFill>
          <a:blip r:embed="rId4"/>
          <a:stretch>
            <a:fillRect/>
          </a:stretch>
        </p:blipFill>
        <p:spPr>
          <a:xfrm>
            <a:off x="768545" y="1265239"/>
            <a:ext cx="11031498" cy="4152553"/>
          </a:xfrm>
          <a:prstGeom prst="rect">
            <a:avLst/>
          </a:prstGeom>
        </p:spPr>
      </p:pic>
      <p:sp>
        <p:nvSpPr>
          <p:cNvPr id="12" name="Rectangle 11"/>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
          </p:nvPr>
        </p:nvSpPr>
        <p:spPr>
          <a:xfrm>
            <a:off x="155985" y="6051200"/>
            <a:ext cx="7998400" cy="806800"/>
          </a:xfrm>
        </p:spPr>
        <p:txBody>
          <a:bodyPr/>
          <a:lstStyle/>
          <a:p>
            <a:r>
              <a:rPr lang="en-US" b="1" dirty="0"/>
              <a:t>Text search ?</a:t>
            </a:r>
          </a:p>
        </p:txBody>
      </p:sp>
      <p:pic>
        <p:nvPicPr>
          <p:cNvPr id="11" name="Picture 10" descr="http://s2016.siggraph.org/sites/default/files/s16_high_black_right_ta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176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415" y="6215390"/>
            <a:ext cx="9663110" cy="523220"/>
          </a:xfrm>
          <a:prstGeom prst="rect">
            <a:avLst/>
          </a:prstGeom>
          <a:noFill/>
        </p:spPr>
        <p:txBody>
          <a:bodyPr wrap="square" rtlCol="0">
            <a:spAutoFit/>
          </a:bodyPr>
          <a:lstStyle/>
          <a:p>
            <a:r>
              <a:rPr lang="en-US" sz="2800" b="1" dirty="0"/>
              <a:t>Learning similarity metric</a:t>
            </a:r>
          </a:p>
        </p:txBody>
      </p:sp>
      <p:sp>
        <p:nvSpPr>
          <p:cNvPr id="10" name="Rectangle 9"/>
          <p:cNvSpPr/>
          <p:nvPr/>
        </p:nvSpPr>
        <p:spPr>
          <a:xfrm>
            <a:off x="1344340"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Parallelogram 11"/>
          <p:cNvSpPr/>
          <p:nvPr/>
        </p:nvSpPr>
        <p:spPr>
          <a:xfrm>
            <a:off x="799586"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82882"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Rectangle 13"/>
          <p:cNvSpPr/>
          <p:nvPr/>
        </p:nvSpPr>
        <p:spPr>
          <a:xfrm>
            <a:off x="1243680"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Rectangle 14"/>
          <p:cNvSpPr/>
          <p:nvPr/>
        </p:nvSpPr>
        <p:spPr>
          <a:xfrm>
            <a:off x="1139108"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ectangle 15"/>
          <p:cNvSpPr/>
          <p:nvPr/>
        </p:nvSpPr>
        <p:spPr>
          <a:xfrm>
            <a:off x="1088035"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Parallelogram 16"/>
          <p:cNvSpPr/>
          <p:nvPr/>
        </p:nvSpPr>
        <p:spPr>
          <a:xfrm>
            <a:off x="915315"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a:off x="594782"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98621"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0" name="Straight Connector 19"/>
          <p:cNvCxnSpPr/>
          <p:nvPr/>
        </p:nvCxnSpPr>
        <p:spPr>
          <a:xfrm flipV="1">
            <a:off x="1081556"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21" name="Up Arrow 20"/>
          <p:cNvSpPr/>
          <p:nvPr/>
        </p:nvSpPr>
        <p:spPr>
          <a:xfrm>
            <a:off x="1113810"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a:off x="1119454"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Up Arrow 22"/>
          <p:cNvSpPr/>
          <p:nvPr/>
        </p:nvSpPr>
        <p:spPr>
          <a:xfrm>
            <a:off x="1119454"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Up Arrow 23"/>
          <p:cNvSpPr/>
          <p:nvPr/>
        </p:nvSpPr>
        <p:spPr>
          <a:xfrm>
            <a:off x="1119215"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21353"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43" name="Rectangle 42"/>
          <p:cNvSpPr/>
          <p:nvPr/>
        </p:nvSpPr>
        <p:spPr>
          <a:xfrm>
            <a:off x="5151164"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4" name="Parallelogram 43"/>
          <p:cNvSpPr/>
          <p:nvPr/>
        </p:nvSpPr>
        <p:spPr>
          <a:xfrm>
            <a:off x="4606410"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89706"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6" name="Rectangle 45"/>
          <p:cNvSpPr/>
          <p:nvPr/>
        </p:nvSpPr>
        <p:spPr>
          <a:xfrm>
            <a:off x="5050504"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7" name="Rectangle 46"/>
          <p:cNvSpPr/>
          <p:nvPr/>
        </p:nvSpPr>
        <p:spPr>
          <a:xfrm>
            <a:off x="4945932"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 name="Rectangle 47"/>
          <p:cNvSpPr/>
          <p:nvPr/>
        </p:nvSpPr>
        <p:spPr>
          <a:xfrm>
            <a:off x="4894859"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 name="Parallelogram 48"/>
          <p:cNvSpPr/>
          <p:nvPr/>
        </p:nvSpPr>
        <p:spPr>
          <a:xfrm>
            <a:off x="4722139"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p:cNvSpPr/>
          <p:nvPr/>
        </p:nvSpPr>
        <p:spPr>
          <a:xfrm>
            <a:off x="4401606"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105445"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2" name="Straight Connector 51"/>
          <p:cNvCxnSpPr/>
          <p:nvPr/>
        </p:nvCxnSpPr>
        <p:spPr>
          <a:xfrm flipV="1">
            <a:off x="4888380"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53" name="Up Arrow 52"/>
          <p:cNvSpPr/>
          <p:nvPr/>
        </p:nvSpPr>
        <p:spPr>
          <a:xfrm>
            <a:off x="4920634"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Up Arrow 53"/>
          <p:cNvSpPr/>
          <p:nvPr/>
        </p:nvSpPr>
        <p:spPr>
          <a:xfrm>
            <a:off x="4926278"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Up Arrow 54"/>
          <p:cNvSpPr/>
          <p:nvPr/>
        </p:nvSpPr>
        <p:spPr>
          <a:xfrm>
            <a:off x="4926278"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Up Arrow 55"/>
          <p:cNvSpPr/>
          <p:nvPr/>
        </p:nvSpPr>
        <p:spPr>
          <a:xfrm>
            <a:off x="4926039"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5105301"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75" name="Left-Right Arrow 74"/>
          <p:cNvSpPr/>
          <p:nvPr/>
        </p:nvSpPr>
        <p:spPr>
          <a:xfrm>
            <a:off x="1560991" y="1660267"/>
            <a:ext cx="3045419" cy="29360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6" name="TextBox 75"/>
          <p:cNvSpPr txBox="1"/>
          <p:nvPr/>
        </p:nvSpPr>
        <p:spPr>
          <a:xfrm>
            <a:off x="2142196" y="1198199"/>
            <a:ext cx="1689689" cy="954107"/>
          </a:xfrm>
          <a:prstGeom prst="rect">
            <a:avLst/>
          </a:prstGeom>
          <a:noFill/>
        </p:spPr>
        <p:txBody>
          <a:bodyPr wrap="square" rtlCol="0">
            <a:spAutoFit/>
          </a:bodyPr>
          <a:lstStyle/>
          <a:p>
            <a:pPr algn="ctr"/>
            <a:r>
              <a:rPr lang="en-US" sz="2800" dirty="0">
                <a:solidFill>
                  <a:srgbClr val="C00000"/>
                </a:solidFill>
              </a:rPr>
              <a:t>Compare</a:t>
            </a:r>
            <a:br>
              <a:rPr lang="en-US" sz="2800" dirty="0">
                <a:solidFill>
                  <a:srgbClr val="C00000"/>
                </a:solidFill>
              </a:rPr>
            </a:br>
            <a:endParaRPr lang="en-US" sz="2800" dirty="0">
              <a:solidFill>
                <a:srgbClr val="C00000"/>
              </a:solidFill>
            </a:endParaRPr>
          </a:p>
        </p:txBody>
      </p:sp>
      <p:sp>
        <p:nvSpPr>
          <p:cNvPr id="78" name="TextBox 77"/>
          <p:cNvSpPr txBox="1"/>
          <p:nvPr/>
        </p:nvSpPr>
        <p:spPr>
          <a:xfrm>
            <a:off x="2495522" y="3677058"/>
            <a:ext cx="968034" cy="584775"/>
          </a:xfrm>
          <a:prstGeom prst="rect">
            <a:avLst/>
          </a:prstGeom>
          <a:noFill/>
        </p:spPr>
        <p:txBody>
          <a:bodyPr wrap="square" rtlCol="0">
            <a:spAutoFit/>
          </a:bodyPr>
          <a:lstStyle/>
          <a:p>
            <a:pPr algn="ctr"/>
            <a:r>
              <a:rPr lang="en-US" sz="1600" dirty="0">
                <a:solidFill>
                  <a:srgbClr val="FF0000"/>
                </a:solidFill>
              </a:rPr>
              <a:t>Learned Weights</a:t>
            </a:r>
          </a:p>
        </p:txBody>
      </p:sp>
      <p:sp>
        <p:nvSpPr>
          <p:cNvPr id="79" name="Rectangle 78"/>
          <p:cNvSpPr/>
          <p:nvPr/>
        </p:nvSpPr>
        <p:spPr>
          <a:xfrm>
            <a:off x="3025253" y="226376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0" name="Rectangle 79"/>
          <p:cNvSpPr/>
          <p:nvPr/>
        </p:nvSpPr>
        <p:spPr>
          <a:xfrm>
            <a:off x="3086051" y="2212696"/>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1" name="Rectangle 80"/>
          <p:cNvSpPr/>
          <p:nvPr/>
        </p:nvSpPr>
        <p:spPr>
          <a:xfrm>
            <a:off x="2981479" y="2333475"/>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2" name="Rectangle 81"/>
          <p:cNvSpPr/>
          <p:nvPr/>
        </p:nvSpPr>
        <p:spPr>
          <a:xfrm>
            <a:off x="3140992" y="2333475"/>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3" name="Straight Connector 82"/>
          <p:cNvCxnSpPr/>
          <p:nvPr/>
        </p:nvCxnSpPr>
        <p:spPr>
          <a:xfrm flipV="1">
            <a:off x="2975211" y="2328931"/>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84" name="Rectangle 83"/>
          <p:cNvSpPr/>
          <p:nvPr/>
        </p:nvSpPr>
        <p:spPr>
          <a:xfrm>
            <a:off x="3045765" y="2780131"/>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5" name="Rectangle 84"/>
          <p:cNvSpPr/>
          <p:nvPr/>
        </p:nvSpPr>
        <p:spPr>
          <a:xfrm>
            <a:off x="3106563" y="2729061"/>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6" name="Rectangle 85"/>
          <p:cNvSpPr/>
          <p:nvPr/>
        </p:nvSpPr>
        <p:spPr>
          <a:xfrm>
            <a:off x="3001991" y="2849840"/>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7" name="Rectangle 86"/>
          <p:cNvSpPr/>
          <p:nvPr/>
        </p:nvSpPr>
        <p:spPr>
          <a:xfrm>
            <a:off x="2950918" y="2663399"/>
            <a:ext cx="51073" cy="1864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8" name="Straight Connector 87"/>
          <p:cNvCxnSpPr/>
          <p:nvPr/>
        </p:nvCxnSpPr>
        <p:spPr>
          <a:xfrm>
            <a:off x="2944439" y="2849840"/>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89" name="Rectangle 88"/>
          <p:cNvSpPr/>
          <p:nvPr/>
        </p:nvSpPr>
        <p:spPr>
          <a:xfrm>
            <a:off x="3042528" y="336667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0" name="Rectangle 89"/>
          <p:cNvSpPr/>
          <p:nvPr/>
        </p:nvSpPr>
        <p:spPr>
          <a:xfrm>
            <a:off x="2881070" y="3378978"/>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1" name="Rectangle 90"/>
          <p:cNvSpPr/>
          <p:nvPr/>
        </p:nvSpPr>
        <p:spPr>
          <a:xfrm>
            <a:off x="2941868" y="3327908"/>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2" name="Rectangle 91"/>
          <p:cNvSpPr/>
          <p:nvPr/>
        </p:nvSpPr>
        <p:spPr>
          <a:xfrm>
            <a:off x="2996809" y="3448687"/>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3" name="Straight Connector 92"/>
          <p:cNvCxnSpPr/>
          <p:nvPr/>
        </p:nvCxnSpPr>
        <p:spPr>
          <a:xfrm flipV="1">
            <a:off x="2877255" y="3443742"/>
            <a:ext cx="220174" cy="3030"/>
          </a:xfrm>
          <a:prstGeom prst="line">
            <a:avLst/>
          </a:prstGeom>
          <a:ln w="12700"/>
        </p:spPr>
        <p:style>
          <a:lnRef idx="2">
            <a:schemeClr val="dk1"/>
          </a:lnRef>
          <a:fillRef idx="0">
            <a:schemeClr val="dk1"/>
          </a:fillRef>
          <a:effectRef idx="1">
            <a:schemeClr val="dk1"/>
          </a:effectRef>
          <a:fontRef idx="minor">
            <a:schemeClr val="tx1"/>
          </a:fontRef>
        </p:style>
      </p:cxnSp>
      <p:sp>
        <p:nvSpPr>
          <p:cNvPr id="65" name="TextBox 64"/>
          <p:cNvSpPr txBox="1"/>
          <p:nvPr/>
        </p:nvSpPr>
        <p:spPr>
          <a:xfrm>
            <a:off x="6486219" y="1090308"/>
            <a:ext cx="11444972" cy="523220"/>
          </a:xfrm>
          <a:prstGeom prst="rect">
            <a:avLst/>
          </a:prstGeom>
          <a:noFill/>
        </p:spPr>
        <p:txBody>
          <a:bodyPr wrap="square" rtlCol="0">
            <a:spAutoFit/>
          </a:bodyPr>
          <a:lstStyle/>
          <a:p>
            <a:r>
              <a:rPr lang="en-US" sz="2800" b="1" dirty="0"/>
              <a:t>Previous works: </a:t>
            </a:r>
          </a:p>
        </p:txBody>
      </p:sp>
      <p:pic>
        <p:nvPicPr>
          <p:cNvPr id="2" name="Picture 1"/>
          <p:cNvPicPr>
            <a:picLocks noChangeAspect="1"/>
          </p:cNvPicPr>
          <p:nvPr/>
        </p:nvPicPr>
        <p:blipFill rotWithShape="1">
          <a:blip r:embed="rId4"/>
          <a:srcRect r="45794"/>
          <a:stretch/>
        </p:blipFill>
        <p:spPr>
          <a:xfrm>
            <a:off x="591843" y="4105402"/>
            <a:ext cx="1298427" cy="1455910"/>
          </a:xfrm>
          <a:prstGeom prst="rect">
            <a:avLst/>
          </a:prstGeom>
        </p:spPr>
      </p:pic>
      <p:pic>
        <p:nvPicPr>
          <p:cNvPr id="60" name="Picture 59"/>
          <p:cNvPicPr>
            <a:picLocks noChangeAspect="1"/>
          </p:cNvPicPr>
          <p:nvPr/>
        </p:nvPicPr>
        <p:blipFill rotWithShape="1">
          <a:blip r:embed="rId4"/>
          <a:srcRect l="51764"/>
          <a:stretch/>
        </p:blipFill>
        <p:spPr>
          <a:xfrm>
            <a:off x="4355442" y="4024602"/>
            <a:ext cx="1226698" cy="1545694"/>
          </a:xfrm>
          <a:prstGeom prst="rect">
            <a:avLst/>
          </a:prstGeom>
        </p:spPr>
      </p:pic>
      <p:sp>
        <p:nvSpPr>
          <p:cNvPr id="62" name="Content Placeholder 2"/>
          <p:cNvSpPr txBox="1">
            <a:spLocks/>
          </p:cNvSpPr>
          <p:nvPr/>
        </p:nvSpPr>
        <p:spPr>
          <a:xfrm>
            <a:off x="6486219" y="2023905"/>
            <a:ext cx="10515600" cy="42852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Matching across similar domain</a:t>
            </a:r>
          </a:p>
          <a:p>
            <a:pPr lvl="1"/>
            <a:r>
              <a:rPr lang="en-US" dirty="0" err="1"/>
              <a:t>DeepFace</a:t>
            </a:r>
            <a:r>
              <a:rPr lang="en-US" dirty="0"/>
              <a:t> –[</a:t>
            </a:r>
            <a:r>
              <a:rPr lang="en-US" dirty="0" err="1"/>
              <a:t>Taigman</a:t>
            </a:r>
            <a:r>
              <a:rPr lang="en-US" dirty="0"/>
              <a:t> et al. 2014]</a:t>
            </a:r>
          </a:p>
          <a:p>
            <a:pPr lvl="1"/>
            <a:r>
              <a:rPr lang="en-US" dirty="0"/>
              <a:t>Product Search – [Bell and </a:t>
            </a:r>
            <a:r>
              <a:rPr lang="en-US" dirty="0" err="1"/>
              <a:t>Bala</a:t>
            </a:r>
            <a:r>
              <a:rPr lang="en-US" dirty="0"/>
              <a:t> 2015]</a:t>
            </a:r>
          </a:p>
          <a:p>
            <a:pPr marL="457200" lvl="1" indent="0">
              <a:buFont typeface="Arial" panose="020B0604020202020204" pitchFamily="34" charset="0"/>
              <a:buNone/>
            </a:pPr>
            <a:endParaRPr lang="en-US" dirty="0"/>
          </a:p>
          <a:p>
            <a:pPr marL="0" indent="0">
              <a:buFont typeface="Arial" panose="020B0604020202020204" pitchFamily="34" charset="0"/>
              <a:buNone/>
            </a:pPr>
            <a:r>
              <a:rPr lang="en-US" dirty="0"/>
              <a:t>Matching cross domain </a:t>
            </a:r>
          </a:p>
          <a:p>
            <a:pPr lvl="1"/>
            <a:r>
              <a:rPr lang="en-US" dirty="0"/>
              <a:t>Sketch/3d model- [Wang et al. 2015]</a:t>
            </a:r>
          </a:p>
          <a:p>
            <a:pPr lvl="1"/>
            <a:r>
              <a:rPr lang="en-US" b="1" dirty="0"/>
              <a:t>Sketch me that shoe - [Yu et al. 2016]</a:t>
            </a:r>
            <a:endParaRPr lang="en-US" dirty="0"/>
          </a:p>
          <a:p>
            <a:pPr lvl="1"/>
            <a:endParaRPr lang="en-US" dirty="0"/>
          </a:p>
          <a:p>
            <a:pPr marL="457200" lvl="1" indent="0">
              <a:buFont typeface="Arial" panose="020B0604020202020204" pitchFamily="34" charset="0"/>
              <a:buNone/>
            </a:pPr>
            <a:endParaRPr lang="en-US" dirty="0"/>
          </a:p>
        </p:txBody>
      </p:sp>
      <p:sp>
        <p:nvSpPr>
          <p:cNvPr id="69" name="Title 1"/>
          <p:cNvSpPr txBox="1">
            <a:spLocks/>
          </p:cNvSpPr>
          <p:nvPr/>
        </p:nvSpPr>
        <p:spPr>
          <a:xfrm>
            <a:off x="6421500" y="-134830"/>
            <a:ext cx="87732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Siamese/Triplet network</a:t>
            </a:r>
          </a:p>
        </p:txBody>
      </p:sp>
      <p:sp>
        <p:nvSpPr>
          <p:cNvPr id="70" name="Rectangle 69"/>
          <p:cNvSpPr/>
          <p:nvPr/>
        </p:nvSpPr>
        <p:spPr>
          <a:xfrm>
            <a:off x="-2260811" y="536347"/>
            <a:ext cx="83341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2513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415" y="6215390"/>
            <a:ext cx="9663110" cy="523220"/>
          </a:xfrm>
          <a:prstGeom prst="rect">
            <a:avLst/>
          </a:prstGeom>
          <a:noFill/>
        </p:spPr>
        <p:txBody>
          <a:bodyPr wrap="square" rtlCol="0">
            <a:spAutoFit/>
          </a:bodyPr>
          <a:lstStyle/>
          <a:p>
            <a:r>
              <a:rPr lang="en-US" sz="2800" b="1" dirty="0"/>
              <a:t>Learning similarity metric</a:t>
            </a:r>
          </a:p>
        </p:txBody>
      </p:sp>
      <p:sp>
        <p:nvSpPr>
          <p:cNvPr id="10" name="Rectangle 9"/>
          <p:cNvSpPr/>
          <p:nvPr/>
        </p:nvSpPr>
        <p:spPr>
          <a:xfrm>
            <a:off x="1344340"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Parallelogram 11"/>
          <p:cNvSpPr/>
          <p:nvPr/>
        </p:nvSpPr>
        <p:spPr>
          <a:xfrm>
            <a:off x="799586"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82882"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Rectangle 13"/>
          <p:cNvSpPr/>
          <p:nvPr/>
        </p:nvSpPr>
        <p:spPr>
          <a:xfrm>
            <a:off x="1243680"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Rectangle 14"/>
          <p:cNvSpPr/>
          <p:nvPr/>
        </p:nvSpPr>
        <p:spPr>
          <a:xfrm>
            <a:off x="1139108"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ectangle 15"/>
          <p:cNvSpPr/>
          <p:nvPr/>
        </p:nvSpPr>
        <p:spPr>
          <a:xfrm>
            <a:off x="1088035"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Parallelogram 16"/>
          <p:cNvSpPr/>
          <p:nvPr/>
        </p:nvSpPr>
        <p:spPr>
          <a:xfrm>
            <a:off x="915315"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a:off x="594782"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98621"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0" name="Straight Connector 19"/>
          <p:cNvCxnSpPr/>
          <p:nvPr/>
        </p:nvCxnSpPr>
        <p:spPr>
          <a:xfrm flipV="1">
            <a:off x="1081556"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21" name="Up Arrow 20"/>
          <p:cNvSpPr/>
          <p:nvPr/>
        </p:nvSpPr>
        <p:spPr>
          <a:xfrm>
            <a:off x="1113810"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a:off x="1119454"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Up Arrow 22"/>
          <p:cNvSpPr/>
          <p:nvPr/>
        </p:nvSpPr>
        <p:spPr>
          <a:xfrm>
            <a:off x="1119454"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Up Arrow 23"/>
          <p:cNvSpPr/>
          <p:nvPr/>
        </p:nvSpPr>
        <p:spPr>
          <a:xfrm>
            <a:off x="1119215"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21353"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43" name="Rectangle 42"/>
          <p:cNvSpPr/>
          <p:nvPr/>
        </p:nvSpPr>
        <p:spPr>
          <a:xfrm>
            <a:off x="5151164"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4" name="Parallelogram 43"/>
          <p:cNvSpPr/>
          <p:nvPr/>
        </p:nvSpPr>
        <p:spPr>
          <a:xfrm>
            <a:off x="4606410"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89706"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6" name="Rectangle 45"/>
          <p:cNvSpPr/>
          <p:nvPr/>
        </p:nvSpPr>
        <p:spPr>
          <a:xfrm>
            <a:off x="5050504"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7" name="Rectangle 46"/>
          <p:cNvSpPr/>
          <p:nvPr/>
        </p:nvSpPr>
        <p:spPr>
          <a:xfrm>
            <a:off x="4945932"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 name="Rectangle 47"/>
          <p:cNvSpPr/>
          <p:nvPr/>
        </p:nvSpPr>
        <p:spPr>
          <a:xfrm>
            <a:off x="4894859"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 name="Parallelogram 48"/>
          <p:cNvSpPr/>
          <p:nvPr/>
        </p:nvSpPr>
        <p:spPr>
          <a:xfrm>
            <a:off x="4722139"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p:cNvSpPr/>
          <p:nvPr/>
        </p:nvSpPr>
        <p:spPr>
          <a:xfrm>
            <a:off x="4401606"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105445"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2" name="Straight Connector 51"/>
          <p:cNvCxnSpPr/>
          <p:nvPr/>
        </p:nvCxnSpPr>
        <p:spPr>
          <a:xfrm flipV="1">
            <a:off x="4888380"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53" name="Up Arrow 52"/>
          <p:cNvSpPr/>
          <p:nvPr/>
        </p:nvSpPr>
        <p:spPr>
          <a:xfrm>
            <a:off x="4920634"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Up Arrow 53"/>
          <p:cNvSpPr/>
          <p:nvPr/>
        </p:nvSpPr>
        <p:spPr>
          <a:xfrm>
            <a:off x="4926278"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Up Arrow 54"/>
          <p:cNvSpPr/>
          <p:nvPr/>
        </p:nvSpPr>
        <p:spPr>
          <a:xfrm>
            <a:off x="4926278"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Up Arrow 55"/>
          <p:cNvSpPr/>
          <p:nvPr/>
        </p:nvSpPr>
        <p:spPr>
          <a:xfrm>
            <a:off x="4926039"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5105301"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75" name="Left-Right Arrow 74"/>
          <p:cNvSpPr/>
          <p:nvPr/>
        </p:nvSpPr>
        <p:spPr>
          <a:xfrm>
            <a:off x="1560991" y="1660267"/>
            <a:ext cx="3045419" cy="29360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6" name="TextBox 75"/>
          <p:cNvSpPr txBox="1"/>
          <p:nvPr/>
        </p:nvSpPr>
        <p:spPr>
          <a:xfrm>
            <a:off x="2142196" y="1198199"/>
            <a:ext cx="1689689" cy="954107"/>
          </a:xfrm>
          <a:prstGeom prst="rect">
            <a:avLst/>
          </a:prstGeom>
          <a:noFill/>
        </p:spPr>
        <p:txBody>
          <a:bodyPr wrap="square" rtlCol="0">
            <a:spAutoFit/>
          </a:bodyPr>
          <a:lstStyle/>
          <a:p>
            <a:pPr algn="ctr"/>
            <a:r>
              <a:rPr lang="en-US" sz="2800" dirty="0">
                <a:solidFill>
                  <a:srgbClr val="C00000"/>
                </a:solidFill>
              </a:rPr>
              <a:t>Compare</a:t>
            </a:r>
            <a:br>
              <a:rPr lang="en-US" sz="2800" dirty="0">
                <a:solidFill>
                  <a:srgbClr val="C00000"/>
                </a:solidFill>
              </a:rPr>
            </a:br>
            <a:endParaRPr lang="en-US" sz="2800" dirty="0">
              <a:solidFill>
                <a:srgbClr val="C00000"/>
              </a:solidFill>
            </a:endParaRPr>
          </a:p>
        </p:txBody>
      </p:sp>
      <p:grpSp>
        <p:nvGrpSpPr>
          <p:cNvPr id="3" name="Group 2"/>
          <p:cNvGrpSpPr/>
          <p:nvPr/>
        </p:nvGrpSpPr>
        <p:grpSpPr>
          <a:xfrm>
            <a:off x="2495522" y="2212696"/>
            <a:ext cx="968034" cy="2049137"/>
            <a:chOff x="2495522" y="2212696"/>
            <a:chExt cx="968034" cy="2049137"/>
          </a:xfrm>
        </p:grpSpPr>
        <p:sp>
          <p:nvSpPr>
            <p:cNvPr id="78" name="TextBox 77"/>
            <p:cNvSpPr txBox="1"/>
            <p:nvPr/>
          </p:nvSpPr>
          <p:spPr>
            <a:xfrm>
              <a:off x="2495522" y="3677058"/>
              <a:ext cx="968034" cy="584775"/>
            </a:xfrm>
            <a:prstGeom prst="rect">
              <a:avLst/>
            </a:prstGeom>
            <a:noFill/>
          </p:spPr>
          <p:txBody>
            <a:bodyPr wrap="square" rtlCol="0">
              <a:spAutoFit/>
            </a:bodyPr>
            <a:lstStyle/>
            <a:p>
              <a:pPr algn="ctr"/>
              <a:r>
                <a:rPr lang="en-US" sz="1600" dirty="0">
                  <a:solidFill>
                    <a:srgbClr val="FF0000"/>
                  </a:solidFill>
                </a:rPr>
                <a:t>Learned Weights</a:t>
              </a:r>
            </a:p>
          </p:txBody>
        </p:sp>
        <p:sp>
          <p:nvSpPr>
            <p:cNvPr id="79" name="Rectangle 78"/>
            <p:cNvSpPr/>
            <p:nvPr/>
          </p:nvSpPr>
          <p:spPr>
            <a:xfrm>
              <a:off x="3025253" y="226376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0" name="Rectangle 79"/>
            <p:cNvSpPr/>
            <p:nvPr/>
          </p:nvSpPr>
          <p:spPr>
            <a:xfrm>
              <a:off x="3086051" y="2212696"/>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1" name="Rectangle 80"/>
            <p:cNvSpPr/>
            <p:nvPr/>
          </p:nvSpPr>
          <p:spPr>
            <a:xfrm>
              <a:off x="2981479" y="2333475"/>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2" name="Rectangle 81"/>
            <p:cNvSpPr/>
            <p:nvPr/>
          </p:nvSpPr>
          <p:spPr>
            <a:xfrm>
              <a:off x="3140992" y="2333475"/>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3" name="Straight Connector 82"/>
            <p:cNvCxnSpPr/>
            <p:nvPr/>
          </p:nvCxnSpPr>
          <p:spPr>
            <a:xfrm flipV="1">
              <a:off x="2975211" y="2328931"/>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84" name="Rectangle 83"/>
            <p:cNvSpPr/>
            <p:nvPr/>
          </p:nvSpPr>
          <p:spPr>
            <a:xfrm>
              <a:off x="3045765" y="2780131"/>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5" name="Rectangle 84"/>
            <p:cNvSpPr/>
            <p:nvPr/>
          </p:nvSpPr>
          <p:spPr>
            <a:xfrm>
              <a:off x="3106563" y="2729061"/>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6" name="Rectangle 85"/>
            <p:cNvSpPr/>
            <p:nvPr/>
          </p:nvSpPr>
          <p:spPr>
            <a:xfrm>
              <a:off x="3001991" y="2849840"/>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7" name="Rectangle 86"/>
            <p:cNvSpPr/>
            <p:nvPr/>
          </p:nvSpPr>
          <p:spPr>
            <a:xfrm>
              <a:off x="2950918" y="2663399"/>
              <a:ext cx="51073" cy="1864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8" name="Straight Connector 87"/>
            <p:cNvCxnSpPr/>
            <p:nvPr/>
          </p:nvCxnSpPr>
          <p:spPr>
            <a:xfrm>
              <a:off x="2944439" y="2849840"/>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89" name="Rectangle 88"/>
            <p:cNvSpPr/>
            <p:nvPr/>
          </p:nvSpPr>
          <p:spPr>
            <a:xfrm>
              <a:off x="3042528" y="336667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0" name="Rectangle 89"/>
            <p:cNvSpPr/>
            <p:nvPr/>
          </p:nvSpPr>
          <p:spPr>
            <a:xfrm>
              <a:off x="2881070" y="3378978"/>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1" name="Rectangle 90"/>
            <p:cNvSpPr/>
            <p:nvPr/>
          </p:nvSpPr>
          <p:spPr>
            <a:xfrm>
              <a:off x="2941868" y="3327908"/>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2" name="Rectangle 91"/>
            <p:cNvSpPr/>
            <p:nvPr/>
          </p:nvSpPr>
          <p:spPr>
            <a:xfrm>
              <a:off x="2996809" y="3448687"/>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3" name="Straight Connector 92"/>
            <p:cNvCxnSpPr/>
            <p:nvPr/>
          </p:nvCxnSpPr>
          <p:spPr>
            <a:xfrm flipV="1">
              <a:off x="2877255" y="3443742"/>
              <a:ext cx="220174" cy="3030"/>
            </a:xfrm>
            <a:prstGeom prst="line">
              <a:avLst/>
            </a:prstGeom>
            <a:ln w="12700"/>
          </p:spPr>
          <p:style>
            <a:lnRef idx="2">
              <a:schemeClr val="dk1"/>
            </a:lnRef>
            <a:fillRef idx="0">
              <a:schemeClr val="dk1"/>
            </a:fillRef>
            <a:effectRef idx="1">
              <a:schemeClr val="dk1"/>
            </a:effectRef>
            <a:fontRef idx="minor">
              <a:schemeClr val="tx1"/>
            </a:fontRef>
          </p:style>
        </p:cxnSp>
      </p:grpSp>
      <p:sp>
        <p:nvSpPr>
          <p:cNvPr id="64" name="Content Placeholder 2"/>
          <p:cNvSpPr>
            <a:spLocks noGrp="1"/>
          </p:cNvSpPr>
          <p:nvPr>
            <p:ph idx="1"/>
          </p:nvPr>
        </p:nvSpPr>
        <p:spPr>
          <a:xfrm>
            <a:off x="6486219" y="2023905"/>
            <a:ext cx="5628950" cy="4285249"/>
          </a:xfrm>
        </p:spPr>
        <p:txBody>
          <a:bodyPr anchor="t">
            <a:normAutofit/>
          </a:bodyPr>
          <a:lstStyle/>
          <a:p>
            <a:r>
              <a:rPr lang="en-US" dirty="0"/>
              <a:t>Inputs in the same or slightly different domain</a:t>
            </a:r>
          </a:p>
          <a:p>
            <a:endParaRPr lang="en-US" dirty="0"/>
          </a:p>
        </p:txBody>
      </p:sp>
      <p:sp>
        <p:nvSpPr>
          <p:cNvPr id="65" name="TextBox 64"/>
          <p:cNvSpPr txBox="1"/>
          <p:nvPr/>
        </p:nvSpPr>
        <p:spPr>
          <a:xfrm>
            <a:off x="6486219" y="1090308"/>
            <a:ext cx="11444972" cy="523220"/>
          </a:xfrm>
          <a:prstGeom prst="rect">
            <a:avLst/>
          </a:prstGeom>
          <a:noFill/>
        </p:spPr>
        <p:txBody>
          <a:bodyPr wrap="square" rtlCol="0">
            <a:spAutoFit/>
          </a:bodyPr>
          <a:lstStyle/>
          <a:p>
            <a:r>
              <a:rPr lang="en-US" sz="2800" b="1" dirty="0"/>
              <a:t>When to share weight?:</a:t>
            </a:r>
          </a:p>
        </p:txBody>
      </p:sp>
      <p:sp>
        <p:nvSpPr>
          <p:cNvPr id="67" name="Title 1"/>
          <p:cNvSpPr txBox="1">
            <a:spLocks/>
          </p:cNvSpPr>
          <p:nvPr/>
        </p:nvSpPr>
        <p:spPr>
          <a:xfrm>
            <a:off x="6421500" y="-134830"/>
            <a:ext cx="87732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Siamese/Triplet network</a:t>
            </a:r>
          </a:p>
        </p:txBody>
      </p:sp>
      <p:sp>
        <p:nvSpPr>
          <p:cNvPr id="68" name="Rectangle 67"/>
          <p:cNvSpPr/>
          <p:nvPr/>
        </p:nvSpPr>
        <p:spPr>
          <a:xfrm>
            <a:off x="-2260811" y="536347"/>
            <a:ext cx="83341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335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415" y="6215390"/>
            <a:ext cx="9663110" cy="523220"/>
          </a:xfrm>
          <a:prstGeom prst="rect">
            <a:avLst/>
          </a:prstGeom>
          <a:noFill/>
        </p:spPr>
        <p:txBody>
          <a:bodyPr wrap="square" rtlCol="0">
            <a:spAutoFit/>
          </a:bodyPr>
          <a:lstStyle/>
          <a:p>
            <a:r>
              <a:rPr lang="en-US" sz="2800" b="1" dirty="0"/>
              <a:t>Learning similarity metric</a:t>
            </a:r>
          </a:p>
        </p:txBody>
      </p:sp>
      <p:sp>
        <p:nvSpPr>
          <p:cNvPr id="10" name="Rectangle 9"/>
          <p:cNvSpPr/>
          <p:nvPr/>
        </p:nvSpPr>
        <p:spPr>
          <a:xfrm>
            <a:off x="1344340"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Parallelogram 11"/>
          <p:cNvSpPr/>
          <p:nvPr/>
        </p:nvSpPr>
        <p:spPr>
          <a:xfrm>
            <a:off x="799586"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82882"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Rectangle 13"/>
          <p:cNvSpPr/>
          <p:nvPr/>
        </p:nvSpPr>
        <p:spPr>
          <a:xfrm>
            <a:off x="1243680"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Rectangle 14"/>
          <p:cNvSpPr/>
          <p:nvPr/>
        </p:nvSpPr>
        <p:spPr>
          <a:xfrm>
            <a:off x="1139108"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ectangle 15"/>
          <p:cNvSpPr/>
          <p:nvPr/>
        </p:nvSpPr>
        <p:spPr>
          <a:xfrm>
            <a:off x="1088035"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Parallelogram 16"/>
          <p:cNvSpPr/>
          <p:nvPr/>
        </p:nvSpPr>
        <p:spPr>
          <a:xfrm>
            <a:off x="915315"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a:off x="594782"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98621"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0" name="Straight Connector 19"/>
          <p:cNvCxnSpPr/>
          <p:nvPr/>
        </p:nvCxnSpPr>
        <p:spPr>
          <a:xfrm flipV="1">
            <a:off x="1081556"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21" name="Up Arrow 20"/>
          <p:cNvSpPr/>
          <p:nvPr/>
        </p:nvSpPr>
        <p:spPr>
          <a:xfrm>
            <a:off x="1113810"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a:off x="1119454"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Up Arrow 22"/>
          <p:cNvSpPr/>
          <p:nvPr/>
        </p:nvSpPr>
        <p:spPr>
          <a:xfrm>
            <a:off x="1119454"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Up Arrow 23"/>
          <p:cNvSpPr/>
          <p:nvPr/>
        </p:nvSpPr>
        <p:spPr>
          <a:xfrm>
            <a:off x="1119215"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21353"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43" name="Rectangle 42"/>
          <p:cNvSpPr/>
          <p:nvPr/>
        </p:nvSpPr>
        <p:spPr>
          <a:xfrm>
            <a:off x="5151164"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4" name="Parallelogram 43"/>
          <p:cNvSpPr/>
          <p:nvPr/>
        </p:nvSpPr>
        <p:spPr>
          <a:xfrm>
            <a:off x="4606410"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89706"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6" name="Rectangle 45"/>
          <p:cNvSpPr/>
          <p:nvPr/>
        </p:nvSpPr>
        <p:spPr>
          <a:xfrm>
            <a:off x="5050504"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7" name="Rectangle 46"/>
          <p:cNvSpPr/>
          <p:nvPr/>
        </p:nvSpPr>
        <p:spPr>
          <a:xfrm>
            <a:off x="4945932"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 name="Rectangle 47"/>
          <p:cNvSpPr/>
          <p:nvPr/>
        </p:nvSpPr>
        <p:spPr>
          <a:xfrm>
            <a:off x="4894859"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 name="Parallelogram 48"/>
          <p:cNvSpPr/>
          <p:nvPr/>
        </p:nvSpPr>
        <p:spPr>
          <a:xfrm>
            <a:off x="4722139"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p:cNvSpPr/>
          <p:nvPr/>
        </p:nvSpPr>
        <p:spPr>
          <a:xfrm>
            <a:off x="4401606"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105445"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2" name="Straight Connector 51"/>
          <p:cNvCxnSpPr/>
          <p:nvPr/>
        </p:nvCxnSpPr>
        <p:spPr>
          <a:xfrm flipV="1">
            <a:off x="4888380"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53" name="Up Arrow 52"/>
          <p:cNvSpPr/>
          <p:nvPr/>
        </p:nvSpPr>
        <p:spPr>
          <a:xfrm>
            <a:off x="4920634"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Up Arrow 53"/>
          <p:cNvSpPr/>
          <p:nvPr/>
        </p:nvSpPr>
        <p:spPr>
          <a:xfrm>
            <a:off x="4926278"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Up Arrow 54"/>
          <p:cNvSpPr/>
          <p:nvPr/>
        </p:nvSpPr>
        <p:spPr>
          <a:xfrm>
            <a:off x="4926278"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Up Arrow 55"/>
          <p:cNvSpPr/>
          <p:nvPr/>
        </p:nvSpPr>
        <p:spPr>
          <a:xfrm>
            <a:off x="4926039"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5105301"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75" name="Left-Right Arrow 74"/>
          <p:cNvSpPr/>
          <p:nvPr/>
        </p:nvSpPr>
        <p:spPr>
          <a:xfrm>
            <a:off x="1560991" y="1660267"/>
            <a:ext cx="3045419" cy="29360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6" name="TextBox 75"/>
          <p:cNvSpPr txBox="1"/>
          <p:nvPr/>
        </p:nvSpPr>
        <p:spPr>
          <a:xfrm>
            <a:off x="2142196" y="1198199"/>
            <a:ext cx="1689689" cy="954107"/>
          </a:xfrm>
          <a:prstGeom prst="rect">
            <a:avLst/>
          </a:prstGeom>
          <a:noFill/>
        </p:spPr>
        <p:txBody>
          <a:bodyPr wrap="square" rtlCol="0">
            <a:spAutoFit/>
          </a:bodyPr>
          <a:lstStyle/>
          <a:p>
            <a:pPr algn="ctr"/>
            <a:r>
              <a:rPr lang="en-US" sz="2800" dirty="0">
                <a:solidFill>
                  <a:srgbClr val="C00000"/>
                </a:solidFill>
              </a:rPr>
              <a:t>Compare</a:t>
            </a:r>
            <a:br>
              <a:rPr lang="en-US" sz="2800" dirty="0">
                <a:solidFill>
                  <a:srgbClr val="C00000"/>
                </a:solidFill>
              </a:rPr>
            </a:br>
            <a:endParaRPr lang="en-US" sz="2800" dirty="0">
              <a:solidFill>
                <a:srgbClr val="C00000"/>
              </a:solidFill>
            </a:endParaRPr>
          </a:p>
        </p:txBody>
      </p:sp>
      <p:grpSp>
        <p:nvGrpSpPr>
          <p:cNvPr id="3" name="Group 2"/>
          <p:cNvGrpSpPr/>
          <p:nvPr/>
        </p:nvGrpSpPr>
        <p:grpSpPr>
          <a:xfrm>
            <a:off x="1725544" y="2212696"/>
            <a:ext cx="968034" cy="2049137"/>
            <a:chOff x="2495522" y="2212696"/>
            <a:chExt cx="968034" cy="2049137"/>
          </a:xfrm>
        </p:grpSpPr>
        <p:sp>
          <p:nvSpPr>
            <p:cNvPr id="78" name="TextBox 77"/>
            <p:cNvSpPr txBox="1"/>
            <p:nvPr/>
          </p:nvSpPr>
          <p:spPr>
            <a:xfrm>
              <a:off x="2495522" y="3677058"/>
              <a:ext cx="968034" cy="584775"/>
            </a:xfrm>
            <a:prstGeom prst="rect">
              <a:avLst/>
            </a:prstGeom>
            <a:noFill/>
          </p:spPr>
          <p:txBody>
            <a:bodyPr wrap="square" rtlCol="0">
              <a:spAutoFit/>
            </a:bodyPr>
            <a:lstStyle/>
            <a:p>
              <a:pPr algn="ctr"/>
              <a:r>
                <a:rPr lang="en-US" sz="1600" dirty="0">
                  <a:solidFill>
                    <a:srgbClr val="FF0000"/>
                  </a:solidFill>
                </a:rPr>
                <a:t>Learned Weights</a:t>
              </a:r>
            </a:p>
          </p:txBody>
        </p:sp>
        <p:sp>
          <p:nvSpPr>
            <p:cNvPr id="79" name="Rectangle 78"/>
            <p:cNvSpPr/>
            <p:nvPr/>
          </p:nvSpPr>
          <p:spPr>
            <a:xfrm>
              <a:off x="3025253" y="226376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0" name="Rectangle 79"/>
            <p:cNvSpPr/>
            <p:nvPr/>
          </p:nvSpPr>
          <p:spPr>
            <a:xfrm>
              <a:off x="3086051" y="2212696"/>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1" name="Rectangle 80"/>
            <p:cNvSpPr/>
            <p:nvPr/>
          </p:nvSpPr>
          <p:spPr>
            <a:xfrm>
              <a:off x="2981479" y="2333475"/>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2" name="Rectangle 81"/>
            <p:cNvSpPr/>
            <p:nvPr/>
          </p:nvSpPr>
          <p:spPr>
            <a:xfrm>
              <a:off x="3140992" y="2333475"/>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3" name="Straight Connector 82"/>
            <p:cNvCxnSpPr/>
            <p:nvPr/>
          </p:nvCxnSpPr>
          <p:spPr>
            <a:xfrm flipV="1">
              <a:off x="2975211" y="2328931"/>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84" name="Rectangle 83"/>
            <p:cNvSpPr/>
            <p:nvPr/>
          </p:nvSpPr>
          <p:spPr>
            <a:xfrm>
              <a:off x="3045765" y="2780131"/>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5" name="Rectangle 84"/>
            <p:cNvSpPr/>
            <p:nvPr/>
          </p:nvSpPr>
          <p:spPr>
            <a:xfrm>
              <a:off x="3106563" y="2729061"/>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6" name="Rectangle 85"/>
            <p:cNvSpPr/>
            <p:nvPr/>
          </p:nvSpPr>
          <p:spPr>
            <a:xfrm>
              <a:off x="3001991" y="2849840"/>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7" name="Rectangle 86"/>
            <p:cNvSpPr/>
            <p:nvPr/>
          </p:nvSpPr>
          <p:spPr>
            <a:xfrm>
              <a:off x="2950918" y="2663399"/>
              <a:ext cx="51073" cy="1864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8" name="Straight Connector 87"/>
            <p:cNvCxnSpPr/>
            <p:nvPr/>
          </p:nvCxnSpPr>
          <p:spPr>
            <a:xfrm>
              <a:off x="2944439" y="2849840"/>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89" name="Rectangle 88"/>
            <p:cNvSpPr/>
            <p:nvPr/>
          </p:nvSpPr>
          <p:spPr>
            <a:xfrm>
              <a:off x="3042528" y="336667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0" name="Rectangle 89"/>
            <p:cNvSpPr/>
            <p:nvPr/>
          </p:nvSpPr>
          <p:spPr>
            <a:xfrm>
              <a:off x="2881070" y="3378978"/>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1" name="Rectangle 90"/>
            <p:cNvSpPr/>
            <p:nvPr/>
          </p:nvSpPr>
          <p:spPr>
            <a:xfrm>
              <a:off x="2941868" y="3327908"/>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2" name="Rectangle 91"/>
            <p:cNvSpPr/>
            <p:nvPr/>
          </p:nvSpPr>
          <p:spPr>
            <a:xfrm>
              <a:off x="2996809" y="3448687"/>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3" name="Straight Connector 92"/>
            <p:cNvCxnSpPr/>
            <p:nvPr/>
          </p:nvCxnSpPr>
          <p:spPr>
            <a:xfrm flipV="1">
              <a:off x="2877255" y="3443742"/>
              <a:ext cx="220174" cy="3030"/>
            </a:xfrm>
            <a:prstGeom prst="line">
              <a:avLst/>
            </a:prstGeom>
            <a:ln w="12700"/>
          </p:spPr>
          <p:style>
            <a:lnRef idx="2">
              <a:schemeClr val="dk1"/>
            </a:lnRef>
            <a:fillRef idx="0">
              <a:schemeClr val="dk1"/>
            </a:fillRef>
            <a:effectRef idx="1">
              <a:schemeClr val="dk1"/>
            </a:effectRef>
            <a:fontRef idx="minor">
              <a:schemeClr val="tx1"/>
            </a:fontRef>
          </p:style>
        </p:cxnSp>
      </p:grpSp>
      <p:sp>
        <p:nvSpPr>
          <p:cNvPr id="64" name="Content Placeholder 2"/>
          <p:cNvSpPr>
            <a:spLocks noGrp="1"/>
          </p:cNvSpPr>
          <p:nvPr>
            <p:ph idx="1"/>
          </p:nvPr>
        </p:nvSpPr>
        <p:spPr>
          <a:xfrm>
            <a:off x="6486219" y="2023905"/>
            <a:ext cx="5628950" cy="4285249"/>
          </a:xfrm>
        </p:spPr>
        <p:txBody>
          <a:bodyPr anchor="t">
            <a:normAutofit/>
          </a:bodyPr>
          <a:lstStyle/>
          <a:p>
            <a:r>
              <a:rPr lang="en-US" dirty="0"/>
              <a:t>Inputs in different domains</a:t>
            </a:r>
          </a:p>
          <a:p>
            <a:r>
              <a:rPr lang="en-US" dirty="0"/>
              <a:t>Have enough data to avoid overfitting</a:t>
            </a:r>
          </a:p>
          <a:p>
            <a:endParaRPr lang="en-US" dirty="0"/>
          </a:p>
        </p:txBody>
      </p:sp>
      <p:sp>
        <p:nvSpPr>
          <p:cNvPr id="65" name="TextBox 64"/>
          <p:cNvSpPr txBox="1"/>
          <p:nvPr/>
        </p:nvSpPr>
        <p:spPr>
          <a:xfrm>
            <a:off x="6486219" y="1090308"/>
            <a:ext cx="11444972" cy="523220"/>
          </a:xfrm>
          <a:prstGeom prst="rect">
            <a:avLst/>
          </a:prstGeom>
          <a:noFill/>
        </p:spPr>
        <p:txBody>
          <a:bodyPr wrap="square" rtlCol="0">
            <a:spAutoFit/>
          </a:bodyPr>
          <a:lstStyle/>
          <a:p>
            <a:r>
              <a:rPr lang="en-US" sz="2800" b="1" dirty="0"/>
              <a:t>When to NOT share weight? </a:t>
            </a:r>
          </a:p>
        </p:txBody>
      </p:sp>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125" y="4183037"/>
            <a:ext cx="1156291" cy="1156291"/>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329" y="4183037"/>
            <a:ext cx="1156291" cy="1156291"/>
          </a:xfrm>
          <a:prstGeom prst="rect">
            <a:avLst/>
          </a:prstGeom>
          <a:ln>
            <a:noFill/>
          </a:ln>
          <a:effectLst>
            <a:outerShdw blurRad="50800" dist="38100" dir="2700000" algn="tl" rotWithShape="0">
              <a:prstClr val="black">
                <a:alpha val="40000"/>
              </a:prstClr>
            </a:outerShdw>
          </a:effectLst>
        </p:spPr>
      </p:pic>
      <p:sp>
        <p:nvSpPr>
          <p:cNvPr id="63" name="TextBox 62"/>
          <p:cNvSpPr txBox="1"/>
          <p:nvPr/>
        </p:nvSpPr>
        <p:spPr>
          <a:xfrm>
            <a:off x="3366261" y="3677058"/>
            <a:ext cx="968034" cy="584775"/>
          </a:xfrm>
          <a:prstGeom prst="rect">
            <a:avLst/>
          </a:prstGeom>
          <a:noFill/>
        </p:spPr>
        <p:txBody>
          <a:bodyPr wrap="square" rtlCol="0">
            <a:spAutoFit/>
          </a:bodyPr>
          <a:lstStyle/>
          <a:p>
            <a:pPr algn="ctr"/>
            <a:r>
              <a:rPr lang="en-US" sz="1600" dirty="0">
                <a:solidFill>
                  <a:srgbClr val="00B050"/>
                </a:solidFill>
              </a:rPr>
              <a:t>Learned Weights</a:t>
            </a:r>
          </a:p>
        </p:txBody>
      </p:sp>
      <p:sp>
        <p:nvSpPr>
          <p:cNvPr id="66" name="Rectangle 65"/>
          <p:cNvSpPr/>
          <p:nvPr/>
        </p:nvSpPr>
        <p:spPr>
          <a:xfrm>
            <a:off x="3895992" y="2263766"/>
            <a:ext cx="48639" cy="69711"/>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7" name="Rectangle 66"/>
          <p:cNvSpPr/>
          <p:nvPr/>
        </p:nvSpPr>
        <p:spPr>
          <a:xfrm>
            <a:off x="3956790" y="2212696"/>
            <a:ext cx="48639" cy="120779"/>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Rectangle 67"/>
          <p:cNvSpPr/>
          <p:nvPr/>
        </p:nvSpPr>
        <p:spPr>
          <a:xfrm>
            <a:off x="3852218" y="2333475"/>
            <a:ext cx="48639" cy="90797"/>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68"/>
          <p:cNvSpPr/>
          <p:nvPr/>
        </p:nvSpPr>
        <p:spPr>
          <a:xfrm>
            <a:off x="4011731" y="2333475"/>
            <a:ext cx="45719" cy="75369"/>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0" name="Straight Connector 69"/>
          <p:cNvCxnSpPr/>
          <p:nvPr/>
        </p:nvCxnSpPr>
        <p:spPr>
          <a:xfrm flipV="1">
            <a:off x="3845950" y="2328931"/>
            <a:ext cx="214313" cy="2382"/>
          </a:xfrm>
          <a:prstGeom prst="line">
            <a:avLst/>
          </a:prstGeom>
          <a:ln w="12700">
            <a:solidFill>
              <a:srgbClr val="00B050"/>
            </a:solidFill>
          </a:ln>
        </p:spPr>
        <p:style>
          <a:lnRef idx="2">
            <a:schemeClr val="dk1"/>
          </a:lnRef>
          <a:fillRef idx="0">
            <a:schemeClr val="dk1"/>
          </a:fillRef>
          <a:effectRef idx="1">
            <a:schemeClr val="dk1"/>
          </a:effectRef>
          <a:fontRef idx="minor">
            <a:schemeClr val="tx1"/>
          </a:fontRef>
        </p:style>
      </p:cxnSp>
      <p:sp>
        <p:nvSpPr>
          <p:cNvPr id="71" name="Rectangle 70"/>
          <p:cNvSpPr/>
          <p:nvPr/>
        </p:nvSpPr>
        <p:spPr>
          <a:xfrm>
            <a:off x="3916504" y="2780131"/>
            <a:ext cx="48639" cy="69711"/>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Rectangle 71"/>
          <p:cNvSpPr/>
          <p:nvPr/>
        </p:nvSpPr>
        <p:spPr>
          <a:xfrm>
            <a:off x="3977302" y="2729061"/>
            <a:ext cx="48639" cy="120779"/>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3" name="Rectangle 72"/>
          <p:cNvSpPr/>
          <p:nvPr/>
        </p:nvSpPr>
        <p:spPr>
          <a:xfrm>
            <a:off x="3872730" y="2849840"/>
            <a:ext cx="48639" cy="90797"/>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4" name="Rectangle 73"/>
          <p:cNvSpPr/>
          <p:nvPr/>
        </p:nvSpPr>
        <p:spPr>
          <a:xfrm>
            <a:off x="3821657" y="2663399"/>
            <a:ext cx="51073" cy="186441"/>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7" name="Straight Connector 76"/>
          <p:cNvCxnSpPr/>
          <p:nvPr/>
        </p:nvCxnSpPr>
        <p:spPr>
          <a:xfrm>
            <a:off x="3815178" y="2849840"/>
            <a:ext cx="213685" cy="954"/>
          </a:xfrm>
          <a:prstGeom prst="line">
            <a:avLst/>
          </a:prstGeom>
          <a:ln w="12700">
            <a:solidFill>
              <a:srgbClr val="00B050"/>
            </a:solidFill>
          </a:ln>
        </p:spPr>
        <p:style>
          <a:lnRef idx="2">
            <a:schemeClr val="dk1"/>
          </a:lnRef>
          <a:fillRef idx="0">
            <a:schemeClr val="dk1"/>
          </a:fillRef>
          <a:effectRef idx="1">
            <a:schemeClr val="dk1"/>
          </a:effectRef>
          <a:fontRef idx="minor">
            <a:schemeClr val="tx1"/>
          </a:fontRef>
        </p:style>
      </p:cxnSp>
      <p:sp>
        <p:nvSpPr>
          <p:cNvPr id="94" name="Rectangle 93"/>
          <p:cNvSpPr/>
          <p:nvPr/>
        </p:nvSpPr>
        <p:spPr>
          <a:xfrm>
            <a:off x="3913267" y="3366676"/>
            <a:ext cx="48639" cy="69711"/>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5" name="Rectangle 94"/>
          <p:cNvSpPr/>
          <p:nvPr/>
        </p:nvSpPr>
        <p:spPr>
          <a:xfrm>
            <a:off x="3751809" y="3378978"/>
            <a:ext cx="48639" cy="69711"/>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6" name="Rectangle 95"/>
          <p:cNvSpPr/>
          <p:nvPr/>
        </p:nvSpPr>
        <p:spPr>
          <a:xfrm>
            <a:off x="3812607" y="3327908"/>
            <a:ext cx="48639" cy="120779"/>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7" name="Rectangle 96"/>
          <p:cNvSpPr/>
          <p:nvPr/>
        </p:nvSpPr>
        <p:spPr>
          <a:xfrm>
            <a:off x="3867548" y="3448687"/>
            <a:ext cx="45719" cy="75369"/>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8" name="Straight Connector 97"/>
          <p:cNvCxnSpPr/>
          <p:nvPr/>
        </p:nvCxnSpPr>
        <p:spPr>
          <a:xfrm flipV="1">
            <a:off x="3747994" y="3443742"/>
            <a:ext cx="220174" cy="3030"/>
          </a:xfrm>
          <a:prstGeom prst="line">
            <a:avLst/>
          </a:prstGeom>
          <a:ln w="12700">
            <a:solidFill>
              <a:srgbClr val="00B050"/>
            </a:solidFill>
          </a:ln>
        </p:spPr>
        <p:style>
          <a:lnRef idx="2">
            <a:schemeClr val="dk1"/>
          </a:lnRef>
          <a:fillRef idx="0">
            <a:schemeClr val="dk1"/>
          </a:fillRef>
          <a:effectRef idx="1">
            <a:schemeClr val="dk1"/>
          </a:effectRef>
          <a:fontRef idx="minor">
            <a:schemeClr val="tx1"/>
          </a:fontRef>
        </p:style>
      </p:cxnSp>
      <p:sp>
        <p:nvSpPr>
          <p:cNvPr id="100" name="Title 1"/>
          <p:cNvSpPr txBox="1">
            <a:spLocks/>
          </p:cNvSpPr>
          <p:nvPr/>
        </p:nvSpPr>
        <p:spPr>
          <a:xfrm>
            <a:off x="6421500" y="-134830"/>
            <a:ext cx="87732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Siamese/Triplet network</a:t>
            </a:r>
          </a:p>
        </p:txBody>
      </p:sp>
      <p:sp>
        <p:nvSpPr>
          <p:cNvPr id="101" name="Rectangle 100"/>
          <p:cNvSpPr/>
          <p:nvPr/>
        </p:nvSpPr>
        <p:spPr>
          <a:xfrm>
            <a:off x="-2260811" y="536347"/>
            <a:ext cx="83341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1776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415" y="6215390"/>
            <a:ext cx="9663110" cy="523220"/>
          </a:xfrm>
          <a:prstGeom prst="rect">
            <a:avLst/>
          </a:prstGeom>
          <a:noFill/>
        </p:spPr>
        <p:txBody>
          <a:bodyPr wrap="square" rtlCol="0">
            <a:spAutoFit/>
          </a:bodyPr>
          <a:lstStyle/>
          <a:p>
            <a:r>
              <a:rPr lang="en-US" sz="2800" b="1" dirty="0"/>
              <a:t>Rasterize vector sketch</a:t>
            </a:r>
          </a:p>
        </p:txBody>
      </p:sp>
      <p:sp>
        <p:nvSpPr>
          <p:cNvPr id="10" name="Rectangle 9"/>
          <p:cNvSpPr/>
          <p:nvPr/>
        </p:nvSpPr>
        <p:spPr>
          <a:xfrm>
            <a:off x="1344340"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Parallelogram 11"/>
          <p:cNvSpPr/>
          <p:nvPr/>
        </p:nvSpPr>
        <p:spPr>
          <a:xfrm>
            <a:off x="799586"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82882"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Rectangle 13"/>
          <p:cNvSpPr/>
          <p:nvPr/>
        </p:nvSpPr>
        <p:spPr>
          <a:xfrm>
            <a:off x="1243680"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Rectangle 14"/>
          <p:cNvSpPr/>
          <p:nvPr/>
        </p:nvSpPr>
        <p:spPr>
          <a:xfrm>
            <a:off x="1139108"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ectangle 15"/>
          <p:cNvSpPr/>
          <p:nvPr/>
        </p:nvSpPr>
        <p:spPr>
          <a:xfrm>
            <a:off x="1088035"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Parallelogram 16"/>
          <p:cNvSpPr/>
          <p:nvPr/>
        </p:nvSpPr>
        <p:spPr>
          <a:xfrm>
            <a:off x="915315"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a:off x="594782"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98621"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0" name="Straight Connector 19"/>
          <p:cNvCxnSpPr/>
          <p:nvPr/>
        </p:nvCxnSpPr>
        <p:spPr>
          <a:xfrm flipV="1">
            <a:off x="1081556"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21" name="Up Arrow 20"/>
          <p:cNvSpPr/>
          <p:nvPr/>
        </p:nvSpPr>
        <p:spPr>
          <a:xfrm>
            <a:off x="1113810"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a:off x="1119454"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Up Arrow 22"/>
          <p:cNvSpPr/>
          <p:nvPr/>
        </p:nvSpPr>
        <p:spPr>
          <a:xfrm>
            <a:off x="1119454"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Up Arrow 23"/>
          <p:cNvSpPr/>
          <p:nvPr/>
        </p:nvSpPr>
        <p:spPr>
          <a:xfrm>
            <a:off x="1119215"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21353"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43" name="Rectangle 42"/>
          <p:cNvSpPr/>
          <p:nvPr/>
        </p:nvSpPr>
        <p:spPr>
          <a:xfrm>
            <a:off x="5151164" y="1749530"/>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4" name="Parallelogram 43"/>
          <p:cNvSpPr/>
          <p:nvPr/>
        </p:nvSpPr>
        <p:spPr>
          <a:xfrm>
            <a:off x="4606410" y="2742190"/>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89706" y="176183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6" name="Rectangle 45"/>
          <p:cNvSpPr/>
          <p:nvPr/>
        </p:nvSpPr>
        <p:spPr>
          <a:xfrm>
            <a:off x="5050504" y="1710762"/>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7" name="Rectangle 46"/>
          <p:cNvSpPr/>
          <p:nvPr/>
        </p:nvSpPr>
        <p:spPr>
          <a:xfrm>
            <a:off x="4945932" y="1831541"/>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 name="Rectangle 47"/>
          <p:cNvSpPr/>
          <p:nvPr/>
        </p:nvSpPr>
        <p:spPr>
          <a:xfrm>
            <a:off x="4894859" y="1623676"/>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 name="Parallelogram 48"/>
          <p:cNvSpPr/>
          <p:nvPr/>
        </p:nvSpPr>
        <p:spPr>
          <a:xfrm>
            <a:off x="4722139" y="2263958"/>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p:cNvSpPr/>
          <p:nvPr/>
        </p:nvSpPr>
        <p:spPr>
          <a:xfrm>
            <a:off x="4401606" y="3297450"/>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105445" y="1831541"/>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2" name="Straight Connector 51"/>
          <p:cNvCxnSpPr/>
          <p:nvPr/>
        </p:nvCxnSpPr>
        <p:spPr>
          <a:xfrm flipV="1">
            <a:off x="4888380" y="1826595"/>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53" name="Up Arrow 52"/>
          <p:cNvSpPr/>
          <p:nvPr/>
        </p:nvSpPr>
        <p:spPr>
          <a:xfrm>
            <a:off x="4920634" y="367587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Up Arrow 53"/>
          <p:cNvSpPr/>
          <p:nvPr/>
        </p:nvSpPr>
        <p:spPr>
          <a:xfrm>
            <a:off x="4926278" y="302806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Up Arrow 54"/>
          <p:cNvSpPr/>
          <p:nvPr/>
        </p:nvSpPr>
        <p:spPr>
          <a:xfrm>
            <a:off x="4926278" y="2480163"/>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Up Arrow 55"/>
          <p:cNvSpPr/>
          <p:nvPr/>
        </p:nvSpPr>
        <p:spPr>
          <a:xfrm>
            <a:off x="4926039" y="200517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5105301" y="1637644"/>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75" name="Left-Right Arrow 74"/>
          <p:cNvSpPr/>
          <p:nvPr/>
        </p:nvSpPr>
        <p:spPr>
          <a:xfrm>
            <a:off x="1560991" y="1660267"/>
            <a:ext cx="3045419" cy="29360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6" name="TextBox 75"/>
          <p:cNvSpPr txBox="1"/>
          <p:nvPr/>
        </p:nvSpPr>
        <p:spPr>
          <a:xfrm>
            <a:off x="2142196" y="1198199"/>
            <a:ext cx="1689689" cy="954107"/>
          </a:xfrm>
          <a:prstGeom prst="rect">
            <a:avLst/>
          </a:prstGeom>
          <a:noFill/>
        </p:spPr>
        <p:txBody>
          <a:bodyPr wrap="square" rtlCol="0">
            <a:spAutoFit/>
          </a:bodyPr>
          <a:lstStyle/>
          <a:p>
            <a:pPr algn="ctr"/>
            <a:r>
              <a:rPr lang="en-US" sz="2800" dirty="0">
                <a:solidFill>
                  <a:srgbClr val="C00000"/>
                </a:solidFill>
              </a:rPr>
              <a:t>Compare</a:t>
            </a:r>
            <a:br>
              <a:rPr lang="en-US" sz="2800" dirty="0">
                <a:solidFill>
                  <a:srgbClr val="C00000"/>
                </a:solidFill>
              </a:rPr>
            </a:br>
            <a:endParaRPr lang="en-US" sz="2800" dirty="0">
              <a:solidFill>
                <a:srgbClr val="C00000"/>
              </a:solidFill>
            </a:endParaRPr>
          </a:p>
        </p:txBody>
      </p:sp>
      <p:grpSp>
        <p:nvGrpSpPr>
          <p:cNvPr id="3" name="Group 2"/>
          <p:cNvGrpSpPr/>
          <p:nvPr/>
        </p:nvGrpSpPr>
        <p:grpSpPr>
          <a:xfrm>
            <a:off x="1725544" y="2212696"/>
            <a:ext cx="968034" cy="2049137"/>
            <a:chOff x="2495522" y="2212696"/>
            <a:chExt cx="968034" cy="2049137"/>
          </a:xfrm>
        </p:grpSpPr>
        <p:sp>
          <p:nvSpPr>
            <p:cNvPr id="78" name="TextBox 77"/>
            <p:cNvSpPr txBox="1"/>
            <p:nvPr/>
          </p:nvSpPr>
          <p:spPr>
            <a:xfrm>
              <a:off x="2495522" y="3677058"/>
              <a:ext cx="968034" cy="584775"/>
            </a:xfrm>
            <a:prstGeom prst="rect">
              <a:avLst/>
            </a:prstGeom>
            <a:noFill/>
          </p:spPr>
          <p:txBody>
            <a:bodyPr wrap="square" rtlCol="0">
              <a:spAutoFit/>
            </a:bodyPr>
            <a:lstStyle/>
            <a:p>
              <a:pPr algn="ctr"/>
              <a:r>
                <a:rPr lang="en-US" sz="1600" dirty="0">
                  <a:solidFill>
                    <a:srgbClr val="FF0000"/>
                  </a:solidFill>
                </a:rPr>
                <a:t>Learned Weights</a:t>
              </a:r>
            </a:p>
          </p:txBody>
        </p:sp>
        <p:sp>
          <p:nvSpPr>
            <p:cNvPr id="79" name="Rectangle 78"/>
            <p:cNvSpPr/>
            <p:nvPr/>
          </p:nvSpPr>
          <p:spPr>
            <a:xfrm>
              <a:off x="3025253" y="226376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0" name="Rectangle 79"/>
            <p:cNvSpPr/>
            <p:nvPr/>
          </p:nvSpPr>
          <p:spPr>
            <a:xfrm>
              <a:off x="3086051" y="2212696"/>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1" name="Rectangle 80"/>
            <p:cNvSpPr/>
            <p:nvPr/>
          </p:nvSpPr>
          <p:spPr>
            <a:xfrm>
              <a:off x="2981479" y="2333475"/>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2" name="Rectangle 81"/>
            <p:cNvSpPr/>
            <p:nvPr/>
          </p:nvSpPr>
          <p:spPr>
            <a:xfrm>
              <a:off x="3140992" y="2333475"/>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3" name="Straight Connector 82"/>
            <p:cNvCxnSpPr/>
            <p:nvPr/>
          </p:nvCxnSpPr>
          <p:spPr>
            <a:xfrm flipV="1">
              <a:off x="2975211" y="2328931"/>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84" name="Rectangle 83"/>
            <p:cNvSpPr/>
            <p:nvPr/>
          </p:nvSpPr>
          <p:spPr>
            <a:xfrm>
              <a:off x="3045765" y="2780131"/>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5" name="Rectangle 84"/>
            <p:cNvSpPr/>
            <p:nvPr/>
          </p:nvSpPr>
          <p:spPr>
            <a:xfrm>
              <a:off x="3106563" y="2729061"/>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6" name="Rectangle 85"/>
            <p:cNvSpPr/>
            <p:nvPr/>
          </p:nvSpPr>
          <p:spPr>
            <a:xfrm>
              <a:off x="3001991" y="2849840"/>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7" name="Rectangle 86"/>
            <p:cNvSpPr/>
            <p:nvPr/>
          </p:nvSpPr>
          <p:spPr>
            <a:xfrm>
              <a:off x="2950918" y="2663399"/>
              <a:ext cx="51073" cy="1864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8" name="Straight Connector 87"/>
            <p:cNvCxnSpPr/>
            <p:nvPr/>
          </p:nvCxnSpPr>
          <p:spPr>
            <a:xfrm>
              <a:off x="2944439" y="2849840"/>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89" name="Rectangle 88"/>
            <p:cNvSpPr/>
            <p:nvPr/>
          </p:nvSpPr>
          <p:spPr>
            <a:xfrm>
              <a:off x="3042528" y="336667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0" name="Rectangle 89"/>
            <p:cNvSpPr/>
            <p:nvPr/>
          </p:nvSpPr>
          <p:spPr>
            <a:xfrm>
              <a:off x="2881070" y="3378978"/>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1" name="Rectangle 90"/>
            <p:cNvSpPr/>
            <p:nvPr/>
          </p:nvSpPr>
          <p:spPr>
            <a:xfrm>
              <a:off x="2941868" y="3327908"/>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2" name="Rectangle 91"/>
            <p:cNvSpPr/>
            <p:nvPr/>
          </p:nvSpPr>
          <p:spPr>
            <a:xfrm>
              <a:off x="2996809" y="3448687"/>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3" name="Straight Connector 92"/>
            <p:cNvCxnSpPr/>
            <p:nvPr/>
          </p:nvCxnSpPr>
          <p:spPr>
            <a:xfrm flipV="1">
              <a:off x="2877255" y="3443742"/>
              <a:ext cx="220174" cy="3030"/>
            </a:xfrm>
            <a:prstGeom prst="line">
              <a:avLst/>
            </a:prstGeom>
            <a:ln w="12700"/>
          </p:spPr>
          <p:style>
            <a:lnRef idx="2">
              <a:schemeClr val="dk1"/>
            </a:lnRef>
            <a:fillRef idx="0">
              <a:schemeClr val="dk1"/>
            </a:fillRef>
            <a:effectRef idx="1">
              <a:schemeClr val="dk1"/>
            </a:effectRef>
            <a:fontRef idx="minor">
              <a:schemeClr val="tx1"/>
            </a:fontRef>
          </p:style>
        </p:cxnSp>
      </p:grpSp>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125" y="4183037"/>
            <a:ext cx="1156291" cy="1156291"/>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329" y="4183037"/>
            <a:ext cx="1156291" cy="1156291"/>
          </a:xfrm>
          <a:prstGeom prst="rect">
            <a:avLst/>
          </a:prstGeom>
          <a:ln>
            <a:noFill/>
          </a:ln>
          <a:effectLst>
            <a:outerShdw blurRad="50800" dist="38100" dir="2700000" algn="tl" rotWithShape="0">
              <a:prstClr val="black">
                <a:alpha val="40000"/>
              </a:prstClr>
            </a:outerShdw>
          </a:effectLst>
        </p:spPr>
      </p:pic>
      <p:sp>
        <p:nvSpPr>
          <p:cNvPr id="63" name="TextBox 62"/>
          <p:cNvSpPr txBox="1"/>
          <p:nvPr/>
        </p:nvSpPr>
        <p:spPr>
          <a:xfrm>
            <a:off x="3366261" y="3677058"/>
            <a:ext cx="968034" cy="584775"/>
          </a:xfrm>
          <a:prstGeom prst="rect">
            <a:avLst/>
          </a:prstGeom>
          <a:noFill/>
        </p:spPr>
        <p:txBody>
          <a:bodyPr wrap="square" rtlCol="0">
            <a:spAutoFit/>
          </a:bodyPr>
          <a:lstStyle/>
          <a:p>
            <a:pPr algn="ctr"/>
            <a:r>
              <a:rPr lang="en-US" sz="1600" dirty="0">
                <a:solidFill>
                  <a:srgbClr val="00B050"/>
                </a:solidFill>
              </a:rPr>
              <a:t>Learned Weights</a:t>
            </a:r>
          </a:p>
        </p:txBody>
      </p:sp>
      <p:sp>
        <p:nvSpPr>
          <p:cNvPr id="66" name="Rectangle 65"/>
          <p:cNvSpPr/>
          <p:nvPr/>
        </p:nvSpPr>
        <p:spPr>
          <a:xfrm>
            <a:off x="3895992" y="2263766"/>
            <a:ext cx="48639" cy="69711"/>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7" name="Rectangle 66"/>
          <p:cNvSpPr/>
          <p:nvPr/>
        </p:nvSpPr>
        <p:spPr>
          <a:xfrm>
            <a:off x="3956790" y="2212696"/>
            <a:ext cx="48639" cy="120779"/>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Rectangle 67"/>
          <p:cNvSpPr/>
          <p:nvPr/>
        </p:nvSpPr>
        <p:spPr>
          <a:xfrm>
            <a:off x="3852218" y="2333475"/>
            <a:ext cx="48639" cy="90797"/>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68"/>
          <p:cNvSpPr/>
          <p:nvPr/>
        </p:nvSpPr>
        <p:spPr>
          <a:xfrm>
            <a:off x="4011731" y="2333475"/>
            <a:ext cx="45719" cy="75369"/>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0" name="Straight Connector 69"/>
          <p:cNvCxnSpPr/>
          <p:nvPr/>
        </p:nvCxnSpPr>
        <p:spPr>
          <a:xfrm flipV="1">
            <a:off x="3845950" y="2328931"/>
            <a:ext cx="214313" cy="2382"/>
          </a:xfrm>
          <a:prstGeom prst="line">
            <a:avLst/>
          </a:prstGeom>
          <a:ln w="12700">
            <a:solidFill>
              <a:srgbClr val="00B050"/>
            </a:solidFill>
          </a:ln>
        </p:spPr>
        <p:style>
          <a:lnRef idx="2">
            <a:schemeClr val="dk1"/>
          </a:lnRef>
          <a:fillRef idx="0">
            <a:schemeClr val="dk1"/>
          </a:fillRef>
          <a:effectRef idx="1">
            <a:schemeClr val="dk1"/>
          </a:effectRef>
          <a:fontRef idx="minor">
            <a:schemeClr val="tx1"/>
          </a:fontRef>
        </p:style>
      </p:cxnSp>
      <p:sp>
        <p:nvSpPr>
          <p:cNvPr id="71" name="Rectangle 70"/>
          <p:cNvSpPr/>
          <p:nvPr/>
        </p:nvSpPr>
        <p:spPr>
          <a:xfrm>
            <a:off x="3916504" y="2780131"/>
            <a:ext cx="48639" cy="69711"/>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Rectangle 71"/>
          <p:cNvSpPr/>
          <p:nvPr/>
        </p:nvSpPr>
        <p:spPr>
          <a:xfrm>
            <a:off x="3977302" y="2729061"/>
            <a:ext cx="48639" cy="120779"/>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3" name="Rectangle 72"/>
          <p:cNvSpPr/>
          <p:nvPr/>
        </p:nvSpPr>
        <p:spPr>
          <a:xfrm>
            <a:off x="3872730" y="2849840"/>
            <a:ext cx="48639" cy="90797"/>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4" name="Rectangle 73"/>
          <p:cNvSpPr/>
          <p:nvPr/>
        </p:nvSpPr>
        <p:spPr>
          <a:xfrm>
            <a:off x="3821657" y="2663399"/>
            <a:ext cx="51073" cy="186441"/>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7" name="Straight Connector 76"/>
          <p:cNvCxnSpPr/>
          <p:nvPr/>
        </p:nvCxnSpPr>
        <p:spPr>
          <a:xfrm>
            <a:off x="3815178" y="2849840"/>
            <a:ext cx="213685" cy="954"/>
          </a:xfrm>
          <a:prstGeom prst="line">
            <a:avLst/>
          </a:prstGeom>
          <a:ln w="12700">
            <a:solidFill>
              <a:srgbClr val="00B050"/>
            </a:solidFill>
          </a:ln>
        </p:spPr>
        <p:style>
          <a:lnRef idx="2">
            <a:schemeClr val="dk1"/>
          </a:lnRef>
          <a:fillRef idx="0">
            <a:schemeClr val="dk1"/>
          </a:fillRef>
          <a:effectRef idx="1">
            <a:schemeClr val="dk1"/>
          </a:effectRef>
          <a:fontRef idx="minor">
            <a:schemeClr val="tx1"/>
          </a:fontRef>
        </p:style>
      </p:cxnSp>
      <p:sp>
        <p:nvSpPr>
          <p:cNvPr id="94" name="Rectangle 93"/>
          <p:cNvSpPr/>
          <p:nvPr/>
        </p:nvSpPr>
        <p:spPr>
          <a:xfrm>
            <a:off x="3913267" y="3366676"/>
            <a:ext cx="48639" cy="69711"/>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5" name="Rectangle 94"/>
          <p:cNvSpPr/>
          <p:nvPr/>
        </p:nvSpPr>
        <p:spPr>
          <a:xfrm>
            <a:off x="3751809" y="3378978"/>
            <a:ext cx="48639" cy="69711"/>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6" name="Rectangle 95"/>
          <p:cNvSpPr/>
          <p:nvPr/>
        </p:nvSpPr>
        <p:spPr>
          <a:xfrm>
            <a:off x="3812607" y="3327908"/>
            <a:ext cx="48639" cy="120779"/>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7" name="Rectangle 96"/>
          <p:cNvSpPr/>
          <p:nvPr/>
        </p:nvSpPr>
        <p:spPr>
          <a:xfrm>
            <a:off x="3867548" y="3448687"/>
            <a:ext cx="45719" cy="75369"/>
          </a:xfrm>
          <a:prstGeom prst="rect">
            <a:avLst/>
          </a:pr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8" name="Straight Connector 97"/>
          <p:cNvCxnSpPr/>
          <p:nvPr/>
        </p:nvCxnSpPr>
        <p:spPr>
          <a:xfrm flipV="1">
            <a:off x="3747994" y="3443742"/>
            <a:ext cx="220174" cy="3030"/>
          </a:xfrm>
          <a:prstGeom prst="line">
            <a:avLst/>
          </a:prstGeom>
          <a:ln w="12700">
            <a:solidFill>
              <a:srgbClr val="00B050"/>
            </a:solidFill>
          </a:ln>
        </p:spPr>
        <p:style>
          <a:lnRef idx="2">
            <a:schemeClr val="dk1"/>
          </a:lnRef>
          <a:fillRef idx="0">
            <a:schemeClr val="dk1"/>
          </a:fillRef>
          <a:effectRef idx="1">
            <a:schemeClr val="dk1"/>
          </a:effectRef>
          <a:fontRef idx="minor">
            <a:schemeClr val="tx1"/>
          </a:fontRef>
        </p:style>
      </p:cxn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3533" y="1730986"/>
            <a:ext cx="2438400" cy="2438400"/>
          </a:xfrm>
          <a:prstGeom prst="rect">
            <a:avLst/>
          </a:prstGeom>
          <a:ln>
            <a:solidFill>
              <a:schemeClr val="tx1"/>
            </a:solidFill>
          </a:ln>
        </p:spPr>
      </p:pic>
      <p:sp>
        <p:nvSpPr>
          <p:cNvPr id="25" name="Right Arrow 24"/>
          <p:cNvSpPr/>
          <p:nvPr/>
        </p:nvSpPr>
        <p:spPr>
          <a:xfrm rot="8836532">
            <a:off x="6153777" y="3813118"/>
            <a:ext cx="1302776" cy="794829"/>
          </a:xfrm>
          <a:prstGeom prst="rightArrow">
            <a:avLst>
              <a:gd name="adj1" fmla="val 50000"/>
              <a:gd name="adj2" fmla="val 5152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9" name="Title 1"/>
          <p:cNvSpPr txBox="1">
            <a:spLocks/>
          </p:cNvSpPr>
          <p:nvPr/>
        </p:nvSpPr>
        <p:spPr>
          <a:xfrm>
            <a:off x="4334295" y="-259400"/>
            <a:ext cx="87732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Sketchy database as a training data</a:t>
            </a:r>
          </a:p>
        </p:txBody>
      </p:sp>
      <p:sp>
        <p:nvSpPr>
          <p:cNvPr id="100" name="Rectangle 99"/>
          <p:cNvSpPr/>
          <p:nvPr/>
        </p:nvSpPr>
        <p:spPr>
          <a:xfrm>
            <a:off x="-4251056" y="442012"/>
            <a:ext cx="83341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087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415" y="6215390"/>
            <a:ext cx="9663110" cy="523220"/>
          </a:xfrm>
          <a:prstGeom prst="rect">
            <a:avLst/>
          </a:prstGeom>
          <a:noFill/>
        </p:spPr>
        <p:txBody>
          <a:bodyPr wrap="square" rtlCol="0">
            <a:spAutoFit/>
          </a:bodyPr>
          <a:lstStyle/>
          <a:p>
            <a:r>
              <a:rPr lang="en-US" sz="2800" b="1" dirty="0"/>
              <a:t>Normalize sketch</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158264"/>
            <a:ext cx="1889736" cy="1889736"/>
          </a:xfrm>
          <a:prstGeom prst="rect">
            <a:avLst/>
          </a:prstGeom>
          <a:ln>
            <a:solidFill>
              <a:schemeClr val="tx1"/>
            </a:solidFill>
          </a:ln>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144" y="1158264"/>
            <a:ext cx="1889736" cy="1889736"/>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1158264"/>
            <a:ext cx="1889736" cy="1889736"/>
          </a:xfrm>
          <a:prstGeom prst="rect">
            <a:avLst/>
          </a:prstGeom>
        </p:spPr>
      </p:pic>
      <p:sp>
        <p:nvSpPr>
          <p:cNvPr id="99" name="Title 1"/>
          <p:cNvSpPr txBox="1">
            <a:spLocks/>
          </p:cNvSpPr>
          <p:nvPr/>
        </p:nvSpPr>
        <p:spPr>
          <a:xfrm>
            <a:off x="4334295" y="-259400"/>
            <a:ext cx="87732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Sketchy database as a training data</a:t>
            </a:r>
          </a:p>
        </p:txBody>
      </p:sp>
      <p:sp>
        <p:nvSpPr>
          <p:cNvPr id="100" name="Rectangle 99"/>
          <p:cNvSpPr/>
          <p:nvPr/>
        </p:nvSpPr>
        <p:spPr>
          <a:xfrm>
            <a:off x="-4251056" y="442012"/>
            <a:ext cx="83341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144" y="3625816"/>
            <a:ext cx="1891753" cy="1891753"/>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1600" y="3559067"/>
            <a:ext cx="1894907" cy="1894907"/>
          </a:xfrm>
          <a:prstGeom prst="rect">
            <a:avLst/>
          </a:prstGeom>
          <a:ln>
            <a:solidFill>
              <a:schemeClr val="tx1"/>
            </a:solidFill>
          </a:ln>
        </p:spPr>
      </p:pic>
      <p:cxnSp>
        <p:nvCxnSpPr>
          <p:cNvPr id="101" name="Straight Connector 100"/>
          <p:cNvCxnSpPr/>
          <p:nvPr/>
        </p:nvCxnSpPr>
        <p:spPr>
          <a:xfrm>
            <a:off x="3748536" y="1030509"/>
            <a:ext cx="0" cy="4772160"/>
          </a:xfrm>
          <a:prstGeom prst="line">
            <a:avLst/>
          </a:prstGeom>
          <a:ln w="57150">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0361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158264"/>
            <a:ext cx="1889736" cy="1889736"/>
          </a:xfrm>
          <a:prstGeom prst="rect">
            <a:avLst/>
          </a:prstGeom>
          <a:ln>
            <a:solidFill>
              <a:schemeClr val="tx1"/>
            </a:solidFill>
          </a:ln>
        </p:spPr>
      </p:pic>
      <p:sp>
        <p:nvSpPr>
          <p:cNvPr id="5" name="Rectangle 4"/>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ttp://s2016.siggraph.org/sites/default/files/s16_high_black_right_ta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415" y="6215390"/>
            <a:ext cx="9663110" cy="523220"/>
          </a:xfrm>
          <a:prstGeom prst="rect">
            <a:avLst/>
          </a:prstGeom>
          <a:noFill/>
        </p:spPr>
        <p:txBody>
          <a:bodyPr wrap="square" rtlCol="0">
            <a:spAutoFit/>
          </a:bodyPr>
          <a:lstStyle/>
          <a:p>
            <a:r>
              <a:rPr lang="en-US" sz="2800" b="1" dirty="0"/>
              <a:t>Normalize sketch</a:t>
            </a: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0211" y="1158264"/>
            <a:ext cx="1891125" cy="1891125"/>
          </a:xfrm>
          <a:prstGeom prst="rect">
            <a:avLst/>
          </a:prstGeom>
          <a:ln>
            <a:solidFill>
              <a:schemeClr val="tx1"/>
            </a:solidFill>
          </a:ln>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3583" y="1162117"/>
            <a:ext cx="1885883" cy="1885883"/>
          </a:xfrm>
          <a:prstGeom prst="rect">
            <a:avLst/>
          </a:prstGeom>
          <a:ln>
            <a:solidFill>
              <a:schemeClr val="tx1"/>
            </a:solidFill>
          </a:ln>
        </p:spPr>
      </p:pic>
      <p:sp>
        <p:nvSpPr>
          <p:cNvPr id="2" name="Left Arrow 1"/>
          <p:cNvSpPr/>
          <p:nvPr/>
        </p:nvSpPr>
        <p:spPr>
          <a:xfrm>
            <a:off x="7475687" y="1661172"/>
            <a:ext cx="952499" cy="8839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144" y="1158264"/>
            <a:ext cx="1889736" cy="1889736"/>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144" y="3625816"/>
            <a:ext cx="1891753" cy="1891753"/>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1600" y="3559067"/>
            <a:ext cx="1894907" cy="1894907"/>
          </a:xfrm>
          <a:prstGeom prst="rect">
            <a:avLst/>
          </a:prstGeom>
          <a:ln>
            <a:solidFill>
              <a:schemeClr val="tx1"/>
            </a:solidFill>
          </a:ln>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0211" y="3557678"/>
            <a:ext cx="1896296" cy="1896296"/>
          </a:xfrm>
          <a:prstGeom prst="rect">
            <a:avLst/>
          </a:prstGeom>
          <a:ln>
            <a:solidFill>
              <a:schemeClr val="tx1"/>
            </a:solidFill>
          </a:ln>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27367" y="3557678"/>
            <a:ext cx="1894907" cy="1894907"/>
          </a:xfrm>
          <a:prstGeom prst="rect">
            <a:avLst/>
          </a:prstGeom>
          <a:ln>
            <a:solidFill>
              <a:schemeClr val="tx1"/>
            </a:solidFill>
          </a:ln>
        </p:spPr>
      </p:pic>
      <p:sp>
        <p:nvSpPr>
          <p:cNvPr id="22" name="Left Arrow 21"/>
          <p:cNvSpPr/>
          <p:nvPr/>
        </p:nvSpPr>
        <p:spPr>
          <a:xfrm>
            <a:off x="7475687" y="4130041"/>
            <a:ext cx="952499" cy="8839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3748536" y="1030509"/>
            <a:ext cx="0" cy="4772160"/>
          </a:xfrm>
          <a:prstGeom prst="line">
            <a:avLst/>
          </a:prstGeom>
          <a:ln w="57150">
            <a:prstDash val="dash"/>
          </a:ln>
        </p:spPr>
        <p:style>
          <a:lnRef idx="1">
            <a:schemeClr val="accent4"/>
          </a:lnRef>
          <a:fillRef idx="0">
            <a:schemeClr val="accent4"/>
          </a:fillRef>
          <a:effectRef idx="0">
            <a:schemeClr val="accent4"/>
          </a:effectRef>
          <a:fontRef idx="minor">
            <a:schemeClr val="tx1"/>
          </a:fontRef>
        </p:style>
      </p:cxnSp>
      <p:sp>
        <p:nvSpPr>
          <p:cNvPr id="24" name="Title 1"/>
          <p:cNvSpPr txBox="1">
            <a:spLocks/>
          </p:cNvSpPr>
          <p:nvPr/>
        </p:nvSpPr>
        <p:spPr>
          <a:xfrm>
            <a:off x="4334295" y="-259400"/>
            <a:ext cx="87732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Sketchy database as a training data</a:t>
            </a:r>
          </a:p>
        </p:txBody>
      </p:sp>
      <p:sp>
        <p:nvSpPr>
          <p:cNvPr id="25" name="Rectangle 24"/>
          <p:cNvSpPr/>
          <p:nvPr/>
        </p:nvSpPr>
        <p:spPr>
          <a:xfrm>
            <a:off x="-4251056" y="442012"/>
            <a:ext cx="83341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159570"/>
      </p:ext>
    </p:extLst>
  </p:cSld>
  <p:clrMapOvr>
    <a:masterClrMapping/>
  </p:clrMapOvr>
  <p:transition spd="slow" advClick="0">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eft-Right Arrow 3"/>
          <p:cNvSpPr/>
          <p:nvPr/>
        </p:nvSpPr>
        <p:spPr>
          <a:xfrm>
            <a:off x="4114182" y="2065464"/>
            <a:ext cx="3504603" cy="291619"/>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463" y="4398362"/>
            <a:ext cx="1156291" cy="1156291"/>
          </a:xfrm>
          <a:prstGeom prst="rect">
            <a:avLst/>
          </a:prstGeom>
          <a:effectLst>
            <a:outerShdw blurRad="63500" sx="102000" sy="102000" algn="ctr" rotWithShape="0">
              <a:prstClr val="black">
                <a:alpha val="40000"/>
              </a:prstClr>
            </a:outerShdw>
          </a:effectLst>
        </p:spPr>
      </p:pic>
      <p:sp>
        <p:nvSpPr>
          <p:cNvPr id="6" name="Rectangle 5"/>
          <p:cNvSpPr/>
          <p:nvPr/>
        </p:nvSpPr>
        <p:spPr>
          <a:xfrm>
            <a:off x="3886897" y="2133049"/>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Parallelogram 6"/>
          <p:cNvSpPr/>
          <p:nvPr/>
        </p:nvSpPr>
        <p:spPr>
          <a:xfrm>
            <a:off x="3342143" y="3125709"/>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25439" y="2145351"/>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Rectangle 8"/>
          <p:cNvSpPr/>
          <p:nvPr/>
        </p:nvSpPr>
        <p:spPr>
          <a:xfrm>
            <a:off x="3786237" y="2094281"/>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ectangle 9"/>
          <p:cNvSpPr/>
          <p:nvPr/>
        </p:nvSpPr>
        <p:spPr>
          <a:xfrm>
            <a:off x="3681665" y="2215060"/>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Rectangle 10"/>
          <p:cNvSpPr/>
          <p:nvPr/>
        </p:nvSpPr>
        <p:spPr>
          <a:xfrm>
            <a:off x="3630592" y="2007195"/>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Parallelogram 11"/>
          <p:cNvSpPr/>
          <p:nvPr/>
        </p:nvSpPr>
        <p:spPr>
          <a:xfrm>
            <a:off x="3457872" y="2647477"/>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a:off x="3137339" y="3680969"/>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41178" y="2215060"/>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5" name="Straight Connector 14"/>
          <p:cNvCxnSpPr/>
          <p:nvPr/>
        </p:nvCxnSpPr>
        <p:spPr>
          <a:xfrm flipV="1">
            <a:off x="3624113" y="2210114"/>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16" name="Up Arrow 15"/>
          <p:cNvSpPr/>
          <p:nvPr/>
        </p:nvSpPr>
        <p:spPr>
          <a:xfrm>
            <a:off x="3656367" y="405939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3662011" y="3411586"/>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 Arrow 17"/>
          <p:cNvSpPr/>
          <p:nvPr/>
        </p:nvSpPr>
        <p:spPr>
          <a:xfrm>
            <a:off x="3662011" y="286368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 Arrow 18"/>
          <p:cNvSpPr/>
          <p:nvPr/>
        </p:nvSpPr>
        <p:spPr>
          <a:xfrm>
            <a:off x="3661772" y="2388691"/>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0667" y="4398362"/>
            <a:ext cx="1156291" cy="1156291"/>
          </a:xfrm>
          <a:prstGeom prst="rect">
            <a:avLst/>
          </a:prstGeom>
          <a:ln>
            <a:noFill/>
          </a:ln>
          <a:effectLst>
            <a:outerShdw blurRad="50800" dist="38100" dir="2700000" algn="tl" rotWithShape="0">
              <a:prstClr val="black">
                <a:alpha val="40000"/>
              </a:prstClr>
            </a:outerShdw>
          </a:effectLst>
        </p:spPr>
      </p:pic>
      <p:sp>
        <p:nvSpPr>
          <p:cNvPr id="21" name="TextBox 20"/>
          <p:cNvSpPr txBox="1"/>
          <p:nvPr/>
        </p:nvSpPr>
        <p:spPr>
          <a:xfrm>
            <a:off x="2174286" y="2851059"/>
            <a:ext cx="968034" cy="584775"/>
          </a:xfrm>
          <a:prstGeom prst="rect">
            <a:avLst/>
          </a:prstGeom>
          <a:noFill/>
        </p:spPr>
        <p:txBody>
          <a:bodyPr wrap="square" rtlCol="0">
            <a:spAutoFit/>
          </a:bodyPr>
          <a:lstStyle/>
          <a:p>
            <a:pPr algn="ctr"/>
            <a:r>
              <a:rPr lang="en-US" sz="1600" dirty="0">
                <a:solidFill>
                  <a:srgbClr val="FF0000"/>
                </a:solidFill>
              </a:rPr>
              <a:t>Learned Weights</a:t>
            </a:r>
          </a:p>
        </p:txBody>
      </p:sp>
      <p:sp>
        <p:nvSpPr>
          <p:cNvPr id="22" name="TextBox 21"/>
          <p:cNvSpPr txBox="1"/>
          <p:nvPr/>
        </p:nvSpPr>
        <p:spPr>
          <a:xfrm>
            <a:off x="2763910" y="2021163"/>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23" name="TextBox 22"/>
          <p:cNvSpPr txBox="1"/>
          <p:nvPr/>
        </p:nvSpPr>
        <p:spPr>
          <a:xfrm>
            <a:off x="2416589" y="1236022"/>
            <a:ext cx="2714978" cy="523220"/>
          </a:xfrm>
          <a:prstGeom prst="rect">
            <a:avLst/>
          </a:prstGeom>
          <a:noFill/>
        </p:spPr>
        <p:txBody>
          <a:bodyPr wrap="square" rtlCol="0">
            <a:spAutoFit/>
          </a:bodyPr>
          <a:lstStyle/>
          <a:p>
            <a:pPr algn="ctr"/>
            <a:r>
              <a:rPr lang="en-US" sz="2800" dirty="0"/>
              <a:t>Photo Net</a:t>
            </a:r>
          </a:p>
        </p:txBody>
      </p:sp>
      <p:sp>
        <p:nvSpPr>
          <p:cNvPr id="24" name="Rectangle 23"/>
          <p:cNvSpPr/>
          <p:nvPr/>
        </p:nvSpPr>
        <p:spPr>
          <a:xfrm>
            <a:off x="3247927" y="2647285"/>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3308725" y="2596215"/>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3204153" y="2716994"/>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Rectangle 26"/>
          <p:cNvSpPr/>
          <p:nvPr/>
        </p:nvSpPr>
        <p:spPr>
          <a:xfrm>
            <a:off x="3363666" y="2716994"/>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8" name="Straight Connector 27"/>
          <p:cNvCxnSpPr/>
          <p:nvPr/>
        </p:nvCxnSpPr>
        <p:spPr>
          <a:xfrm flipV="1">
            <a:off x="3197885" y="2712450"/>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29" name="Rectangle 28"/>
          <p:cNvSpPr/>
          <p:nvPr/>
        </p:nvSpPr>
        <p:spPr>
          <a:xfrm>
            <a:off x="3182079" y="3163650"/>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Rectangle 29"/>
          <p:cNvSpPr/>
          <p:nvPr/>
        </p:nvSpPr>
        <p:spPr>
          <a:xfrm>
            <a:off x="3242877" y="3112580"/>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3138305" y="3233359"/>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Rectangle 31"/>
          <p:cNvSpPr/>
          <p:nvPr/>
        </p:nvSpPr>
        <p:spPr>
          <a:xfrm>
            <a:off x="3087232" y="3046918"/>
            <a:ext cx="51073" cy="1864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3" name="Straight Connector 32"/>
          <p:cNvCxnSpPr/>
          <p:nvPr/>
        </p:nvCxnSpPr>
        <p:spPr>
          <a:xfrm>
            <a:off x="3080753" y="3233359"/>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34" name="Rectangle 33"/>
          <p:cNvSpPr/>
          <p:nvPr/>
        </p:nvSpPr>
        <p:spPr>
          <a:xfrm>
            <a:off x="3011202" y="3750195"/>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5" name="Rectangle 34"/>
          <p:cNvSpPr/>
          <p:nvPr/>
        </p:nvSpPr>
        <p:spPr>
          <a:xfrm>
            <a:off x="2849744" y="3762497"/>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6" name="Rectangle 35"/>
          <p:cNvSpPr/>
          <p:nvPr/>
        </p:nvSpPr>
        <p:spPr>
          <a:xfrm>
            <a:off x="2910542" y="3711427"/>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7" name="Rectangle 36"/>
          <p:cNvSpPr/>
          <p:nvPr/>
        </p:nvSpPr>
        <p:spPr>
          <a:xfrm>
            <a:off x="2965483" y="3832206"/>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8" name="Straight Connector 37"/>
          <p:cNvCxnSpPr/>
          <p:nvPr/>
        </p:nvCxnSpPr>
        <p:spPr>
          <a:xfrm flipV="1">
            <a:off x="2845929" y="3827261"/>
            <a:ext cx="220174" cy="3030"/>
          </a:xfrm>
          <a:prstGeom prst="line">
            <a:avLst/>
          </a:prstGeom>
          <a:ln w="12700"/>
        </p:spPr>
        <p:style>
          <a:lnRef idx="2">
            <a:schemeClr val="dk1"/>
          </a:lnRef>
          <a:fillRef idx="0">
            <a:schemeClr val="dk1"/>
          </a:fillRef>
          <a:effectRef idx="1">
            <a:schemeClr val="dk1"/>
          </a:effectRef>
          <a:fontRef idx="minor">
            <a:schemeClr val="tx1"/>
          </a:fontRef>
        </p:style>
      </p:cxnSp>
      <p:sp>
        <p:nvSpPr>
          <p:cNvPr id="39" name="Parallelogram 38"/>
          <p:cNvSpPr/>
          <p:nvPr/>
        </p:nvSpPr>
        <p:spPr>
          <a:xfrm>
            <a:off x="7451080" y="3125709"/>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arallelogram 39"/>
          <p:cNvSpPr/>
          <p:nvPr/>
        </p:nvSpPr>
        <p:spPr>
          <a:xfrm>
            <a:off x="7566809" y="2647477"/>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arallelogram 40"/>
          <p:cNvSpPr/>
          <p:nvPr/>
        </p:nvSpPr>
        <p:spPr>
          <a:xfrm>
            <a:off x="7246276" y="3680969"/>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 Arrow 41"/>
          <p:cNvSpPr/>
          <p:nvPr/>
        </p:nvSpPr>
        <p:spPr>
          <a:xfrm>
            <a:off x="7765304" y="405939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Up Arrow 42"/>
          <p:cNvSpPr/>
          <p:nvPr/>
        </p:nvSpPr>
        <p:spPr>
          <a:xfrm>
            <a:off x="7770948" y="3411586"/>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Up Arrow 43"/>
          <p:cNvSpPr/>
          <p:nvPr/>
        </p:nvSpPr>
        <p:spPr>
          <a:xfrm>
            <a:off x="7770948" y="286368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Up Arrow 44"/>
          <p:cNvSpPr/>
          <p:nvPr/>
        </p:nvSpPr>
        <p:spPr>
          <a:xfrm>
            <a:off x="7770709" y="2388691"/>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8552069" y="2918082"/>
            <a:ext cx="968034" cy="584775"/>
          </a:xfrm>
          <a:prstGeom prst="rect">
            <a:avLst/>
          </a:prstGeom>
          <a:noFill/>
        </p:spPr>
        <p:txBody>
          <a:bodyPr wrap="square" rtlCol="0">
            <a:spAutoFit/>
          </a:bodyPr>
          <a:lstStyle/>
          <a:p>
            <a:pPr algn="ctr"/>
            <a:r>
              <a:rPr lang="en-US" sz="1600" dirty="0">
                <a:solidFill>
                  <a:srgbClr val="008000"/>
                </a:solidFill>
              </a:rPr>
              <a:t>Learned Weights</a:t>
            </a:r>
          </a:p>
        </p:txBody>
      </p:sp>
      <p:sp>
        <p:nvSpPr>
          <p:cNvPr id="47" name="TextBox 46"/>
          <p:cNvSpPr txBox="1"/>
          <p:nvPr/>
        </p:nvSpPr>
        <p:spPr>
          <a:xfrm>
            <a:off x="7965178" y="2040850"/>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48" name="TextBox 47"/>
          <p:cNvSpPr txBox="1"/>
          <p:nvPr/>
        </p:nvSpPr>
        <p:spPr>
          <a:xfrm>
            <a:off x="6525526" y="1236022"/>
            <a:ext cx="2714978" cy="523220"/>
          </a:xfrm>
          <a:prstGeom prst="rect">
            <a:avLst/>
          </a:prstGeom>
          <a:noFill/>
        </p:spPr>
        <p:txBody>
          <a:bodyPr wrap="square" rtlCol="0">
            <a:spAutoFit/>
          </a:bodyPr>
          <a:lstStyle/>
          <a:p>
            <a:pPr algn="ctr"/>
            <a:r>
              <a:rPr lang="en-US" sz="2800" dirty="0"/>
              <a:t>Sketch Net</a:t>
            </a:r>
          </a:p>
        </p:txBody>
      </p:sp>
      <p:sp>
        <p:nvSpPr>
          <p:cNvPr id="49" name="Rectangle 48"/>
          <p:cNvSpPr/>
          <p:nvPr/>
        </p:nvSpPr>
        <p:spPr>
          <a:xfrm>
            <a:off x="8375264" y="2645121"/>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0" name="Rectangle 49"/>
          <p:cNvSpPr/>
          <p:nvPr/>
        </p:nvSpPr>
        <p:spPr>
          <a:xfrm>
            <a:off x="8486063" y="2594051"/>
            <a:ext cx="48639" cy="12077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Rectangle 50"/>
          <p:cNvSpPr/>
          <p:nvPr/>
        </p:nvSpPr>
        <p:spPr>
          <a:xfrm>
            <a:off x="8331490" y="2714830"/>
            <a:ext cx="48639" cy="90797"/>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8436237" y="2714830"/>
            <a:ext cx="45719" cy="7536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3" name="Straight Connector 52"/>
          <p:cNvCxnSpPr/>
          <p:nvPr/>
        </p:nvCxnSpPr>
        <p:spPr>
          <a:xfrm flipV="1">
            <a:off x="8325222" y="2710286"/>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54" name="Rectangle 53"/>
          <p:cNvSpPr/>
          <p:nvPr/>
        </p:nvSpPr>
        <p:spPr>
          <a:xfrm>
            <a:off x="8719606" y="3781500"/>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5" name="Rectangle 54"/>
          <p:cNvSpPr/>
          <p:nvPr/>
        </p:nvSpPr>
        <p:spPr>
          <a:xfrm>
            <a:off x="8780404" y="3730430"/>
            <a:ext cx="48639" cy="12077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6" name="Rectangle 55"/>
          <p:cNvSpPr/>
          <p:nvPr/>
        </p:nvSpPr>
        <p:spPr>
          <a:xfrm>
            <a:off x="8675832" y="3851209"/>
            <a:ext cx="48639" cy="90797"/>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8624759" y="3664768"/>
            <a:ext cx="51073" cy="18644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8" name="Straight Connector 57"/>
          <p:cNvCxnSpPr/>
          <p:nvPr/>
        </p:nvCxnSpPr>
        <p:spPr>
          <a:xfrm>
            <a:off x="8618280" y="3851209"/>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59" name="Rectangle 58"/>
          <p:cNvSpPr/>
          <p:nvPr/>
        </p:nvSpPr>
        <p:spPr>
          <a:xfrm>
            <a:off x="8597788" y="3153263"/>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59"/>
          <p:cNvSpPr/>
          <p:nvPr/>
        </p:nvSpPr>
        <p:spPr>
          <a:xfrm>
            <a:off x="8436330" y="3165565"/>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Rectangle 60"/>
          <p:cNvSpPr/>
          <p:nvPr/>
        </p:nvSpPr>
        <p:spPr>
          <a:xfrm>
            <a:off x="8497128" y="3114495"/>
            <a:ext cx="48639" cy="12077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8552069" y="3235274"/>
            <a:ext cx="45719" cy="7536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3" name="Straight Connector 62"/>
          <p:cNvCxnSpPr/>
          <p:nvPr/>
        </p:nvCxnSpPr>
        <p:spPr>
          <a:xfrm flipV="1">
            <a:off x="8432515" y="3230329"/>
            <a:ext cx="220174" cy="3030"/>
          </a:xfrm>
          <a:prstGeom prst="line">
            <a:avLst/>
          </a:prstGeom>
          <a:ln w="12700"/>
        </p:spPr>
        <p:style>
          <a:lnRef idx="2">
            <a:schemeClr val="dk1"/>
          </a:lnRef>
          <a:fillRef idx="0">
            <a:schemeClr val="dk1"/>
          </a:fillRef>
          <a:effectRef idx="1">
            <a:schemeClr val="dk1"/>
          </a:effectRef>
          <a:fontRef idx="minor">
            <a:schemeClr val="tx1"/>
          </a:fontRef>
        </p:style>
      </p:cxnSp>
      <p:sp>
        <p:nvSpPr>
          <p:cNvPr id="64" name="Rectangle 63"/>
          <p:cNvSpPr/>
          <p:nvPr/>
        </p:nvSpPr>
        <p:spPr>
          <a:xfrm>
            <a:off x="7739529" y="2169341"/>
            <a:ext cx="50357"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5" name="Rectangle 64"/>
          <p:cNvSpPr/>
          <p:nvPr/>
        </p:nvSpPr>
        <p:spPr>
          <a:xfrm flipV="1">
            <a:off x="7793427" y="2214663"/>
            <a:ext cx="45719"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6" name="Rectangle 65"/>
          <p:cNvSpPr/>
          <p:nvPr/>
        </p:nvSpPr>
        <p:spPr>
          <a:xfrm>
            <a:off x="7839138" y="2145351"/>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7" name="Rectangle 66"/>
          <p:cNvSpPr/>
          <p:nvPr/>
        </p:nvSpPr>
        <p:spPr>
          <a:xfrm>
            <a:off x="7895174" y="1944562"/>
            <a:ext cx="49721" cy="2705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8" name="Rectangle 67"/>
          <p:cNvSpPr/>
          <p:nvPr/>
        </p:nvSpPr>
        <p:spPr>
          <a:xfrm>
            <a:off x="7950115" y="2215060"/>
            <a:ext cx="45719" cy="15608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9" name="Rectangle 68"/>
          <p:cNvSpPr/>
          <p:nvPr/>
        </p:nvSpPr>
        <p:spPr>
          <a:xfrm flipV="1">
            <a:off x="7996994" y="2058877"/>
            <a:ext cx="48521" cy="1538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70" name="Straight Connector 69"/>
          <p:cNvCxnSpPr/>
          <p:nvPr/>
        </p:nvCxnSpPr>
        <p:spPr>
          <a:xfrm>
            <a:off x="7733050" y="2215060"/>
            <a:ext cx="320066" cy="0"/>
          </a:xfrm>
          <a:prstGeom prst="line">
            <a:avLst/>
          </a:prstGeom>
          <a:ln w="12700"/>
        </p:spPr>
        <p:style>
          <a:lnRef idx="2">
            <a:schemeClr val="dk1"/>
          </a:lnRef>
          <a:fillRef idx="0">
            <a:schemeClr val="dk1"/>
          </a:fillRef>
          <a:effectRef idx="1">
            <a:schemeClr val="dk1"/>
          </a:effectRef>
          <a:fontRef idx="minor">
            <a:schemeClr val="tx1"/>
          </a:fontRef>
        </p:style>
      </p:cxnSp>
      <p:sp>
        <p:nvSpPr>
          <p:cNvPr id="71" name="TextBox 70"/>
          <p:cNvSpPr txBox="1"/>
          <p:nvPr/>
        </p:nvSpPr>
        <p:spPr>
          <a:xfrm>
            <a:off x="5076303" y="2282308"/>
            <a:ext cx="1689689" cy="1384995"/>
          </a:xfrm>
          <a:prstGeom prst="rect">
            <a:avLst/>
          </a:prstGeom>
          <a:noFill/>
        </p:spPr>
        <p:txBody>
          <a:bodyPr wrap="square" rtlCol="0">
            <a:spAutoFit/>
          </a:bodyPr>
          <a:lstStyle/>
          <a:p>
            <a:pPr algn="ctr"/>
            <a:r>
              <a:rPr lang="en-US" sz="2800" dirty="0">
                <a:solidFill>
                  <a:srgbClr val="C00000"/>
                </a:solidFill>
              </a:rPr>
              <a:t>Compare</a:t>
            </a:r>
            <a:br>
              <a:rPr lang="en-US" sz="2800" dirty="0">
                <a:solidFill>
                  <a:srgbClr val="C00000"/>
                </a:solidFill>
              </a:rPr>
            </a:br>
            <a:r>
              <a:rPr lang="en-US" sz="2800" dirty="0">
                <a:solidFill>
                  <a:srgbClr val="C00000"/>
                </a:solidFill>
              </a:rPr>
              <a:t>and</a:t>
            </a:r>
          </a:p>
          <a:p>
            <a:pPr algn="ctr"/>
            <a:r>
              <a:rPr lang="en-US" sz="2800" dirty="0">
                <a:solidFill>
                  <a:srgbClr val="C00000"/>
                </a:solidFill>
              </a:rPr>
              <a:t>Adjust</a:t>
            </a:r>
          </a:p>
        </p:txBody>
      </p:sp>
      <p:sp>
        <p:nvSpPr>
          <p:cNvPr id="72" name="Rectangle 71"/>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http://s2016.siggraph.org/sites/default/files/s16_high_black_right_ta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03415" y="6215390"/>
            <a:ext cx="9663110" cy="523220"/>
          </a:xfrm>
          <a:prstGeom prst="rect">
            <a:avLst/>
          </a:prstGeom>
          <a:noFill/>
        </p:spPr>
        <p:txBody>
          <a:bodyPr wrap="square" rtlCol="0">
            <a:spAutoFit/>
          </a:bodyPr>
          <a:lstStyle/>
          <a:p>
            <a:r>
              <a:rPr lang="en-US" sz="2800" b="1" dirty="0"/>
              <a:t>forward -&gt; compute loss -&gt; </a:t>
            </a:r>
            <a:r>
              <a:rPr lang="en-US" sz="2800" b="1" dirty="0" err="1"/>
              <a:t>backprop</a:t>
            </a:r>
            <a:r>
              <a:rPr lang="en-US" sz="2800" b="1" dirty="0"/>
              <a:t> -&gt; update weights</a:t>
            </a:r>
          </a:p>
        </p:txBody>
      </p:sp>
      <p:sp>
        <p:nvSpPr>
          <p:cNvPr id="75" name="Title 1"/>
          <p:cNvSpPr txBox="1">
            <a:spLocks/>
          </p:cNvSpPr>
          <p:nvPr/>
        </p:nvSpPr>
        <p:spPr>
          <a:xfrm>
            <a:off x="5633743" y="86614"/>
            <a:ext cx="6804686" cy="675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Cross domain Siamese Network</a:t>
            </a:r>
          </a:p>
        </p:txBody>
      </p:sp>
      <p:sp>
        <p:nvSpPr>
          <p:cNvPr id="77" name="Rectangle 76"/>
          <p:cNvSpPr/>
          <p:nvPr/>
        </p:nvSpPr>
        <p:spPr>
          <a:xfrm flipV="1">
            <a:off x="-2705364" y="402118"/>
            <a:ext cx="8103026" cy="501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22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2"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2"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par>
                          <p:cTn id="21" fill="hold">
                            <p:stCondLst>
                              <p:cond delay="0"/>
                            </p:stCondLst>
                            <p:childTnLst>
                              <p:par>
                                <p:cTn id="22" presetID="6" presetClass="emph" presetSubtype="0" autoRev="1" fill="hold" grpId="0" nodeType="afterEffect">
                                  <p:stCondLst>
                                    <p:cond delay="0"/>
                                  </p:stCondLst>
                                  <p:childTnLst>
                                    <p:animScale>
                                      <p:cBhvr>
                                        <p:cTn id="23" dur="500" fill="hold"/>
                                        <p:tgtEl>
                                          <p:spTgt spid="16"/>
                                        </p:tgtEl>
                                      </p:cBhvr>
                                      <p:by x="150000" y="150000"/>
                                    </p:animScale>
                                  </p:childTnLst>
                                </p:cTn>
                              </p:par>
                              <p:par>
                                <p:cTn id="24" presetID="6" presetClass="emph" presetSubtype="0" autoRev="1" fill="hold" grpId="0" nodeType="withEffect">
                                  <p:stCondLst>
                                    <p:cond delay="0"/>
                                  </p:stCondLst>
                                  <p:childTnLst>
                                    <p:animScale>
                                      <p:cBhvr>
                                        <p:cTn id="25" dur="500" fill="hold"/>
                                        <p:tgtEl>
                                          <p:spTgt spid="17"/>
                                        </p:tgtEl>
                                      </p:cBhvr>
                                      <p:by x="150000" y="150000"/>
                                    </p:animScale>
                                  </p:childTnLst>
                                </p:cTn>
                              </p:par>
                              <p:par>
                                <p:cTn id="26" presetID="6" presetClass="emph" presetSubtype="0" autoRev="1" fill="hold" grpId="0" nodeType="withEffect">
                                  <p:stCondLst>
                                    <p:cond delay="0"/>
                                  </p:stCondLst>
                                  <p:childTnLst>
                                    <p:animScale>
                                      <p:cBhvr>
                                        <p:cTn id="27" dur="500" fill="hold"/>
                                        <p:tgtEl>
                                          <p:spTgt spid="18"/>
                                        </p:tgtEl>
                                      </p:cBhvr>
                                      <p:by x="150000" y="150000"/>
                                    </p:animScale>
                                  </p:childTnLst>
                                </p:cTn>
                              </p:par>
                              <p:par>
                                <p:cTn id="28" presetID="6" presetClass="emph" presetSubtype="0" autoRev="1" fill="hold" grpId="0" nodeType="withEffect">
                                  <p:stCondLst>
                                    <p:cond delay="0"/>
                                  </p:stCondLst>
                                  <p:childTnLst>
                                    <p:animScale>
                                      <p:cBhvr>
                                        <p:cTn id="29" dur="500" fill="hold"/>
                                        <p:tgtEl>
                                          <p:spTgt spid="19"/>
                                        </p:tgtEl>
                                      </p:cBhvr>
                                      <p:by x="150000" y="150000"/>
                                    </p:animScale>
                                  </p:childTnLst>
                                </p:cTn>
                              </p:par>
                              <p:par>
                                <p:cTn id="30" presetID="6" presetClass="emph" presetSubtype="0" autoRev="1" fill="hold" grpId="0" nodeType="withEffect">
                                  <p:stCondLst>
                                    <p:cond delay="0"/>
                                  </p:stCondLst>
                                  <p:childTnLst>
                                    <p:animScale>
                                      <p:cBhvr>
                                        <p:cTn id="31" dur="500" fill="hold"/>
                                        <p:tgtEl>
                                          <p:spTgt spid="42"/>
                                        </p:tgtEl>
                                      </p:cBhvr>
                                      <p:by x="150000" y="150000"/>
                                    </p:animScale>
                                  </p:childTnLst>
                                </p:cTn>
                              </p:par>
                              <p:par>
                                <p:cTn id="32" presetID="6" presetClass="emph" presetSubtype="0" autoRev="1" fill="hold" grpId="0" nodeType="withEffect">
                                  <p:stCondLst>
                                    <p:cond delay="0"/>
                                  </p:stCondLst>
                                  <p:childTnLst>
                                    <p:animScale>
                                      <p:cBhvr>
                                        <p:cTn id="33" dur="500" fill="hold"/>
                                        <p:tgtEl>
                                          <p:spTgt spid="43"/>
                                        </p:tgtEl>
                                      </p:cBhvr>
                                      <p:by x="150000" y="150000"/>
                                    </p:animScale>
                                  </p:childTnLst>
                                </p:cTn>
                              </p:par>
                              <p:par>
                                <p:cTn id="34" presetID="6" presetClass="emph" presetSubtype="0" autoRev="1" fill="hold" grpId="0" nodeType="withEffect">
                                  <p:stCondLst>
                                    <p:cond delay="0"/>
                                  </p:stCondLst>
                                  <p:childTnLst>
                                    <p:animScale>
                                      <p:cBhvr>
                                        <p:cTn id="35" dur="500" fill="hold"/>
                                        <p:tgtEl>
                                          <p:spTgt spid="44"/>
                                        </p:tgtEl>
                                      </p:cBhvr>
                                      <p:by x="150000" y="150000"/>
                                    </p:animScale>
                                  </p:childTnLst>
                                </p:cTn>
                              </p:par>
                              <p:par>
                                <p:cTn id="36" presetID="6" presetClass="emph" presetSubtype="0" autoRev="1" fill="hold" grpId="0" nodeType="withEffect">
                                  <p:stCondLst>
                                    <p:cond delay="0"/>
                                  </p:stCondLst>
                                  <p:childTnLst>
                                    <p:animScale>
                                      <p:cBhvr>
                                        <p:cTn id="37" dur="500" fill="hold"/>
                                        <p:tgtEl>
                                          <p:spTgt spid="45"/>
                                        </p:tgtEl>
                                      </p:cBhvr>
                                      <p:by x="150000" y="15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500"/>
                                        <p:tgtEl>
                                          <p:spTgt spid="6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par>
                                <p:cTn id="82" presetID="10" presetClass="entr" presetSubtype="0" fill="hold" nodeType="with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fade">
                                      <p:cBhvr>
                                        <p:cTn id="84" dur="500"/>
                                        <p:tgtEl>
                                          <p:spTgt spid="7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500"/>
                                        <p:tgtEl>
                                          <p:spTgt spid="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fade">
                                      <p:cBhvr>
                                        <p:cTn id="95" dur="500"/>
                                        <p:tgtEl>
                                          <p:spTgt spid="71"/>
                                        </p:tgtEl>
                                      </p:cBhvr>
                                    </p:animEffect>
                                  </p:childTnLst>
                                </p:cTn>
                              </p:par>
                            </p:childTnLst>
                          </p:cTn>
                        </p:par>
                        <p:par>
                          <p:cTn id="96" fill="hold">
                            <p:stCondLst>
                              <p:cond delay="500"/>
                            </p:stCondLst>
                            <p:childTnLst>
                              <p:par>
                                <p:cTn id="97" presetID="6" presetClass="emph" presetSubtype="0" fill="hold" grpId="1" nodeType="afterEffect">
                                  <p:stCondLst>
                                    <p:cond delay="0"/>
                                  </p:stCondLst>
                                  <p:childTnLst>
                                    <p:animScale>
                                      <p:cBhvr>
                                        <p:cTn id="98" dur="500" fill="hold"/>
                                        <p:tgtEl>
                                          <p:spTgt spid="6"/>
                                        </p:tgtEl>
                                      </p:cBhvr>
                                      <p:by x="100000" y="150000"/>
                                    </p:animScale>
                                  </p:childTnLst>
                                </p:cTn>
                              </p:par>
                              <p:par>
                                <p:cTn id="99" presetID="6" presetClass="emph" presetSubtype="0" fill="hold" grpId="1" nodeType="withEffect">
                                  <p:stCondLst>
                                    <p:cond delay="0"/>
                                  </p:stCondLst>
                                  <p:childTnLst>
                                    <p:animScale>
                                      <p:cBhvr>
                                        <p:cTn id="100" dur="500" fill="hold"/>
                                        <p:tgtEl>
                                          <p:spTgt spid="9"/>
                                        </p:tgtEl>
                                      </p:cBhvr>
                                      <p:by x="100000" y="150000"/>
                                    </p:animScale>
                                  </p:childTnLst>
                                </p:cTn>
                              </p:par>
                              <p:par>
                                <p:cTn id="101" presetID="6" presetClass="emph" presetSubtype="0" fill="hold" grpId="1" nodeType="withEffect">
                                  <p:stCondLst>
                                    <p:cond delay="0"/>
                                  </p:stCondLst>
                                  <p:childTnLst>
                                    <p:animScale>
                                      <p:cBhvr>
                                        <p:cTn id="102" dur="500" fill="hold"/>
                                        <p:tgtEl>
                                          <p:spTgt spid="10"/>
                                        </p:tgtEl>
                                      </p:cBhvr>
                                      <p:by x="100000" y="70000"/>
                                    </p:animScale>
                                  </p:childTnLst>
                                </p:cTn>
                              </p:par>
                              <p:par>
                                <p:cTn id="103" presetID="6" presetClass="emph" presetSubtype="0" fill="hold" grpId="1" nodeType="withEffect">
                                  <p:stCondLst>
                                    <p:cond delay="0"/>
                                  </p:stCondLst>
                                  <p:childTnLst>
                                    <p:animScale>
                                      <p:cBhvr>
                                        <p:cTn id="104" dur="500" fill="hold"/>
                                        <p:tgtEl>
                                          <p:spTgt spid="11"/>
                                        </p:tgtEl>
                                      </p:cBhvr>
                                      <p:by x="100000" y="60000"/>
                                    </p:animScale>
                                  </p:childTnLst>
                                </p:cTn>
                              </p:par>
                              <p:par>
                                <p:cTn id="105" presetID="6" presetClass="emph" presetSubtype="0" fill="hold" grpId="1" nodeType="withEffect">
                                  <p:stCondLst>
                                    <p:cond delay="0"/>
                                  </p:stCondLst>
                                  <p:childTnLst>
                                    <p:animScale>
                                      <p:cBhvr>
                                        <p:cTn id="106" dur="500" fill="hold"/>
                                        <p:tgtEl>
                                          <p:spTgt spid="14"/>
                                        </p:tgtEl>
                                      </p:cBhvr>
                                      <p:by x="100000" y="150000"/>
                                    </p:animScale>
                                  </p:childTnLst>
                                </p:cTn>
                              </p:par>
                              <p:par>
                                <p:cTn id="107" presetID="42" presetClass="path" presetSubtype="0" accel="50000" decel="50000" fill="hold" grpId="2" nodeType="withEffect">
                                  <p:stCondLst>
                                    <p:cond delay="0"/>
                                  </p:stCondLst>
                                  <p:childTnLst>
                                    <p:animMotion origin="layout" path="M 2.08333E-7 1.11111E-6 L 2.08333E-7 0.00671 " pathEditMode="relative" rAng="0" ptsTypes="AA">
                                      <p:cBhvr>
                                        <p:cTn id="108" dur="500" fill="hold"/>
                                        <p:tgtEl>
                                          <p:spTgt spid="11"/>
                                        </p:tgtEl>
                                        <p:attrNameLst>
                                          <p:attrName>ppt_x</p:attrName>
                                          <p:attrName>ppt_y</p:attrName>
                                        </p:attrNameLst>
                                      </p:cBhvr>
                                      <p:rCtr x="0" y="324"/>
                                    </p:animMotion>
                                  </p:childTnLst>
                                </p:cTn>
                              </p:par>
                              <p:par>
                                <p:cTn id="109" presetID="42" presetClass="path" presetSubtype="0" accel="50000" decel="50000" fill="hold" grpId="2" nodeType="withEffect">
                                  <p:stCondLst>
                                    <p:cond delay="0"/>
                                  </p:stCondLst>
                                  <p:childTnLst>
                                    <p:animMotion origin="layout" path="M 3.95833E-6 -3.7037E-7 L 3.95833E-6 -0.00463 " pathEditMode="relative" rAng="0" ptsTypes="AA">
                                      <p:cBhvr>
                                        <p:cTn id="110" dur="500" fill="hold"/>
                                        <p:tgtEl>
                                          <p:spTgt spid="10"/>
                                        </p:tgtEl>
                                        <p:attrNameLst>
                                          <p:attrName>ppt_x</p:attrName>
                                          <p:attrName>ppt_y</p:attrName>
                                        </p:attrNameLst>
                                      </p:cBhvr>
                                      <p:rCtr x="0" y="-231"/>
                                    </p:animMotion>
                                  </p:childTnLst>
                                </p:cTn>
                              </p:par>
                              <p:par>
                                <p:cTn id="111" presetID="42" presetClass="path" presetSubtype="0" accel="50000" decel="50000" fill="hold" grpId="2" nodeType="withEffect">
                                  <p:stCondLst>
                                    <p:cond delay="0"/>
                                  </p:stCondLst>
                                  <p:childTnLst>
                                    <p:animMotion origin="layout" path="M 2.91667E-6 -2.22222E-6 L 2.91667E-6 0.00463 " pathEditMode="relative" rAng="0" ptsTypes="AA">
                                      <p:cBhvr>
                                        <p:cTn id="112" dur="500" fill="hold"/>
                                        <p:tgtEl>
                                          <p:spTgt spid="14"/>
                                        </p:tgtEl>
                                        <p:attrNameLst>
                                          <p:attrName>ppt_x</p:attrName>
                                          <p:attrName>ppt_y</p:attrName>
                                        </p:attrNameLst>
                                      </p:cBhvr>
                                      <p:rCtr x="0" y="231"/>
                                    </p:animMotion>
                                  </p:childTnLst>
                                </p:cTn>
                              </p:par>
                              <p:par>
                                <p:cTn id="113" presetID="42" presetClass="path" presetSubtype="0" accel="50000" decel="50000" fill="hold" grpId="2" nodeType="withEffect">
                                  <p:stCondLst>
                                    <p:cond delay="0"/>
                                  </p:stCondLst>
                                  <p:childTnLst>
                                    <p:animMotion origin="layout" path="M 5.55112E-17 -3.7037E-7 L -0.00013 -0.00532 " pathEditMode="relative" rAng="0" ptsTypes="AA">
                                      <p:cBhvr>
                                        <p:cTn id="114" dur="500" fill="hold"/>
                                        <p:tgtEl>
                                          <p:spTgt spid="9"/>
                                        </p:tgtEl>
                                        <p:attrNameLst>
                                          <p:attrName>ppt_x</p:attrName>
                                          <p:attrName>ppt_y</p:attrName>
                                        </p:attrNameLst>
                                      </p:cBhvr>
                                      <p:rCtr x="-13" y="-278"/>
                                    </p:animMotion>
                                  </p:childTnLst>
                                </p:cTn>
                              </p:par>
                              <p:par>
                                <p:cTn id="115" presetID="6" presetClass="emph" presetSubtype="0" fill="hold" grpId="1" nodeType="withEffect">
                                  <p:stCondLst>
                                    <p:cond delay="0"/>
                                  </p:stCondLst>
                                  <p:childTnLst>
                                    <p:animScale>
                                      <p:cBhvr>
                                        <p:cTn id="116" dur="500" fill="hold"/>
                                        <p:tgtEl>
                                          <p:spTgt spid="65"/>
                                        </p:tgtEl>
                                      </p:cBhvr>
                                      <p:by x="100000" y="180000"/>
                                    </p:animScale>
                                  </p:childTnLst>
                                </p:cTn>
                              </p:par>
                              <p:par>
                                <p:cTn id="117" presetID="6" presetClass="emph" presetSubtype="0" fill="hold" grpId="1" nodeType="withEffect">
                                  <p:stCondLst>
                                    <p:cond delay="0"/>
                                  </p:stCondLst>
                                  <p:childTnLst>
                                    <p:animScale>
                                      <p:cBhvr>
                                        <p:cTn id="118" dur="500" fill="hold"/>
                                        <p:tgtEl>
                                          <p:spTgt spid="67"/>
                                        </p:tgtEl>
                                      </p:cBhvr>
                                      <p:by x="100000" y="65000"/>
                                    </p:animScale>
                                  </p:childTnLst>
                                </p:cTn>
                              </p:par>
                              <p:par>
                                <p:cTn id="119" presetID="6" presetClass="emph" presetSubtype="0" fill="hold" grpId="1" nodeType="withEffect">
                                  <p:stCondLst>
                                    <p:cond delay="0"/>
                                  </p:stCondLst>
                                  <p:childTnLst>
                                    <p:animScale>
                                      <p:cBhvr>
                                        <p:cTn id="120" dur="500" fill="hold"/>
                                        <p:tgtEl>
                                          <p:spTgt spid="69"/>
                                        </p:tgtEl>
                                      </p:cBhvr>
                                      <p:by x="100000" y="70000"/>
                                    </p:animScale>
                                  </p:childTnLst>
                                </p:cTn>
                              </p:par>
                              <p:par>
                                <p:cTn id="121" presetID="6" presetClass="emph" presetSubtype="0" fill="hold" grpId="1" nodeType="withEffect">
                                  <p:stCondLst>
                                    <p:cond delay="0"/>
                                  </p:stCondLst>
                                  <p:childTnLst>
                                    <p:animScale>
                                      <p:cBhvr>
                                        <p:cTn id="122" dur="500" fill="hold"/>
                                        <p:tgtEl>
                                          <p:spTgt spid="64"/>
                                        </p:tgtEl>
                                      </p:cBhvr>
                                      <p:by x="100000" y="170000"/>
                                    </p:animScale>
                                  </p:childTnLst>
                                </p:cTn>
                              </p:par>
                              <p:par>
                                <p:cTn id="123" presetID="6" presetClass="emph" presetSubtype="0" fill="hold" grpId="1" nodeType="withEffect">
                                  <p:stCondLst>
                                    <p:cond delay="0"/>
                                  </p:stCondLst>
                                  <p:childTnLst>
                                    <p:animScale>
                                      <p:cBhvr>
                                        <p:cTn id="124" dur="500" fill="hold"/>
                                        <p:tgtEl>
                                          <p:spTgt spid="68"/>
                                        </p:tgtEl>
                                      </p:cBhvr>
                                      <p:by x="100000" y="75000"/>
                                    </p:animScale>
                                  </p:childTnLst>
                                </p:cTn>
                              </p:par>
                              <p:par>
                                <p:cTn id="125" presetID="42" presetClass="path" presetSubtype="0" accel="50000" decel="50000" fill="hold" grpId="2" nodeType="withEffect">
                                  <p:stCondLst>
                                    <p:cond delay="0"/>
                                  </p:stCondLst>
                                  <p:childTnLst>
                                    <p:animMotion origin="layout" path="M 1.04167E-6 4.07407E-6 L 1.04167E-6 0.00023 " pathEditMode="relative" rAng="0" ptsTypes="AA">
                                      <p:cBhvr>
                                        <p:cTn id="126" dur="500" fill="hold"/>
                                        <p:tgtEl>
                                          <p:spTgt spid="64"/>
                                        </p:tgtEl>
                                        <p:attrNameLst>
                                          <p:attrName>ppt_x</p:attrName>
                                          <p:attrName>ppt_y</p:attrName>
                                        </p:attrNameLst>
                                      </p:cBhvr>
                                      <p:rCtr x="0" y="0"/>
                                    </p:animMotion>
                                  </p:childTnLst>
                                </p:cTn>
                              </p:par>
                              <p:par>
                                <p:cTn id="127" presetID="42" presetClass="path" presetSubtype="0" accel="50000" decel="50000" fill="hold" grpId="2" nodeType="withEffect">
                                  <p:stCondLst>
                                    <p:cond delay="0"/>
                                  </p:stCondLst>
                                  <p:childTnLst>
                                    <p:animMotion origin="layout" path="M -2.5E-6 -2.59259E-6 L -2.5E-6 0.00209 " pathEditMode="relative" rAng="0" ptsTypes="AA">
                                      <p:cBhvr>
                                        <p:cTn id="128" dur="500" fill="hold"/>
                                        <p:tgtEl>
                                          <p:spTgt spid="69"/>
                                        </p:tgtEl>
                                        <p:attrNameLst>
                                          <p:attrName>ppt_x</p:attrName>
                                          <p:attrName>ppt_y</p:attrName>
                                        </p:attrNameLst>
                                      </p:cBhvr>
                                      <p:rCtr x="0" y="93"/>
                                    </p:animMotion>
                                  </p:childTnLst>
                                </p:cTn>
                              </p:par>
                              <p:par>
                                <p:cTn id="129" presetID="42" presetClass="path" presetSubtype="0" accel="50000" decel="50000" fill="hold" grpId="2" nodeType="withEffect">
                                  <p:stCondLst>
                                    <p:cond delay="0"/>
                                  </p:stCondLst>
                                  <p:childTnLst>
                                    <p:animMotion origin="layout" path="M 3.75E-6 7.40741E-7 L 0.00013 -0.00301 " pathEditMode="relative" rAng="0" ptsTypes="AA">
                                      <p:cBhvr>
                                        <p:cTn id="130" dur="500" fill="hold"/>
                                        <p:tgtEl>
                                          <p:spTgt spid="68"/>
                                        </p:tgtEl>
                                        <p:attrNameLst>
                                          <p:attrName>ppt_x</p:attrName>
                                          <p:attrName>ppt_y</p:attrName>
                                        </p:attrNameLst>
                                      </p:cBhvr>
                                      <p:rCtr x="0" y="-162"/>
                                    </p:animMotion>
                                  </p:childTnLst>
                                </p:cTn>
                              </p:par>
                              <p:par>
                                <p:cTn id="131" presetID="42" presetClass="path" presetSubtype="0" accel="50000" decel="50000" fill="hold" grpId="2" nodeType="withEffect">
                                  <p:stCondLst>
                                    <p:cond delay="0"/>
                                  </p:stCondLst>
                                  <p:childTnLst>
                                    <p:animMotion origin="layout" path="M 6.25E-7 -7.40741E-7 L 6.25E-7 0.00579 " pathEditMode="relative" rAng="0" ptsTypes="AA">
                                      <p:cBhvr>
                                        <p:cTn id="132" dur="500" fill="hold"/>
                                        <p:tgtEl>
                                          <p:spTgt spid="67"/>
                                        </p:tgtEl>
                                        <p:attrNameLst>
                                          <p:attrName>ppt_x</p:attrName>
                                          <p:attrName>ppt_y</p:attrName>
                                        </p:attrNameLst>
                                      </p:cBhvr>
                                      <p:rCtr x="0" y="278"/>
                                    </p:animMotion>
                                  </p:childTnLst>
                                </p:cTn>
                              </p:par>
                              <p:par>
                                <p:cTn id="133" presetID="42" presetClass="path" presetSubtype="0" accel="50000" decel="50000" fill="hold" grpId="2" nodeType="withEffect">
                                  <p:stCondLst>
                                    <p:cond delay="0"/>
                                  </p:stCondLst>
                                  <p:childTnLst>
                                    <p:animMotion origin="layout" path="M 4.375E-6 2.59259E-6 L 4.375E-6 0.00764 " pathEditMode="relative" rAng="0" ptsTypes="AA">
                                      <p:cBhvr>
                                        <p:cTn id="134" dur="500" fill="hold"/>
                                        <p:tgtEl>
                                          <p:spTgt spid="65"/>
                                        </p:tgtEl>
                                        <p:attrNameLst>
                                          <p:attrName>ppt_x</p:attrName>
                                          <p:attrName>ppt_y</p:attrName>
                                        </p:attrNameLst>
                                      </p:cBhvr>
                                      <p:rCtr x="0" y="370"/>
                                    </p:animMotion>
                                  </p:childTnLst>
                                </p:cTn>
                              </p:par>
                            </p:childTnLst>
                          </p:cTn>
                        </p:par>
                      </p:childTnLst>
                    </p:cTn>
                  </p:par>
                  <p:par>
                    <p:cTn id="135" fill="hold">
                      <p:stCondLst>
                        <p:cond delay="indefinite"/>
                      </p:stCondLst>
                      <p:childTnLst>
                        <p:par>
                          <p:cTn id="136" fill="hold">
                            <p:stCondLst>
                              <p:cond delay="0"/>
                            </p:stCondLst>
                            <p:childTnLst>
                              <p:par>
                                <p:cTn id="137" presetID="8" presetClass="emph" presetSubtype="0" fill="hold" grpId="1" nodeType="clickEffect">
                                  <p:stCondLst>
                                    <p:cond delay="0"/>
                                  </p:stCondLst>
                                  <p:childTnLst>
                                    <p:animRot by="10800000">
                                      <p:cBhvr>
                                        <p:cTn id="138" dur="500" fill="hold"/>
                                        <p:tgtEl>
                                          <p:spTgt spid="43"/>
                                        </p:tgtEl>
                                        <p:attrNameLst>
                                          <p:attrName>r</p:attrName>
                                        </p:attrNameLst>
                                      </p:cBhvr>
                                    </p:animRot>
                                  </p:childTnLst>
                                </p:cTn>
                              </p:par>
                              <p:par>
                                <p:cTn id="139" presetID="8" presetClass="emph" presetSubtype="0" fill="hold" grpId="1" nodeType="withEffect">
                                  <p:stCondLst>
                                    <p:cond delay="0"/>
                                  </p:stCondLst>
                                  <p:childTnLst>
                                    <p:animRot by="10800000">
                                      <p:cBhvr>
                                        <p:cTn id="140" dur="500" fill="hold"/>
                                        <p:tgtEl>
                                          <p:spTgt spid="44"/>
                                        </p:tgtEl>
                                        <p:attrNameLst>
                                          <p:attrName>r</p:attrName>
                                        </p:attrNameLst>
                                      </p:cBhvr>
                                    </p:animRot>
                                  </p:childTnLst>
                                </p:cTn>
                              </p:par>
                              <p:par>
                                <p:cTn id="141" presetID="8" presetClass="emph" presetSubtype="0" fill="hold" grpId="1" nodeType="withEffect">
                                  <p:stCondLst>
                                    <p:cond delay="0"/>
                                  </p:stCondLst>
                                  <p:childTnLst>
                                    <p:animRot by="10800000">
                                      <p:cBhvr>
                                        <p:cTn id="142" dur="500" fill="hold"/>
                                        <p:tgtEl>
                                          <p:spTgt spid="45"/>
                                        </p:tgtEl>
                                        <p:attrNameLst>
                                          <p:attrName>r</p:attrName>
                                        </p:attrNameLst>
                                      </p:cBhvr>
                                    </p:animRot>
                                  </p:childTnLst>
                                </p:cTn>
                              </p:par>
                              <p:par>
                                <p:cTn id="143" presetID="10" presetClass="exit" presetSubtype="0" fill="hold" grpId="1" nodeType="withEffect">
                                  <p:stCondLst>
                                    <p:cond delay="0"/>
                                  </p:stCondLst>
                                  <p:childTnLst>
                                    <p:animEffect transition="out" filter="fade">
                                      <p:cBhvr>
                                        <p:cTn id="144" dur="500"/>
                                        <p:tgtEl>
                                          <p:spTgt spid="42"/>
                                        </p:tgtEl>
                                      </p:cBhvr>
                                    </p:animEffect>
                                    <p:set>
                                      <p:cBhvr>
                                        <p:cTn id="145" dur="1" fill="hold">
                                          <p:stCondLst>
                                            <p:cond delay="499"/>
                                          </p:stCondLst>
                                        </p:cTn>
                                        <p:tgtEl>
                                          <p:spTgt spid="42"/>
                                        </p:tgtEl>
                                        <p:attrNameLst>
                                          <p:attrName>style.visibility</p:attrName>
                                        </p:attrNameLst>
                                      </p:cBhvr>
                                      <p:to>
                                        <p:strVal val="hidden"/>
                                      </p:to>
                                    </p:set>
                                  </p:childTnLst>
                                </p:cTn>
                              </p:par>
                              <p:par>
                                <p:cTn id="146" presetID="8" presetClass="emph" presetSubtype="0" fill="hold" grpId="1" nodeType="withEffect">
                                  <p:stCondLst>
                                    <p:cond delay="0"/>
                                  </p:stCondLst>
                                  <p:childTnLst>
                                    <p:animRot by="10800000">
                                      <p:cBhvr>
                                        <p:cTn id="147" dur="500" fill="hold"/>
                                        <p:tgtEl>
                                          <p:spTgt spid="17"/>
                                        </p:tgtEl>
                                        <p:attrNameLst>
                                          <p:attrName>r</p:attrName>
                                        </p:attrNameLst>
                                      </p:cBhvr>
                                    </p:animRot>
                                  </p:childTnLst>
                                </p:cTn>
                              </p:par>
                              <p:par>
                                <p:cTn id="148" presetID="8" presetClass="emph" presetSubtype="0" fill="hold" grpId="1" nodeType="withEffect">
                                  <p:stCondLst>
                                    <p:cond delay="0"/>
                                  </p:stCondLst>
                                  <p:childTnLst>
                                    <p:animRot by="10800000">
                                      <p:cBhvr>
                                        <p:cTn id="149" dur="500" fill="hold"/>
                                        <p:tgtEl>
                                          <p:spTgt spid="18"/>
                                        </p:tgtEl>
                                        <p:attrNameLst>
                                          <p:attrName>r</p:attrName>
                                        </p:attrNameLst>
                                      </p:cBhvr>
                                    </p:animRot>
                                  </p:childTnLst>
                                </p:cTn>
                              </p:par>
                              <p:par>
                                <p:cTn id="150" presetID="8" presetClass="emph" presetSubtype="0" fill="hold" grpId="1" nodeType="withEffect">
                                  <p:stCondLst>
                                    <p:cond delay="0"/>
                                  </p:stCondLst>
                                  <p:childTnLst>
                                    <p:animRot by="10800000">
                                      <p:cBhvr>
                                        <p:cTn id="151" dur="500" fill="hold"/>
                                        <p:tgtEl>
                                          <p:spTgt spid="19"/>
                                        </p:tgtEl>
                                        <p:attrNameLst>
                                          <p:attrName>r</p:attrName>
                                        </p:attrNameLst>
                                      </p:cBhvr>
                                    </p:animRot>
                                  </p:childTnLst>
                                </p:cTn>
                              </p:par>
                              <p:par>
                                <p:cTn id="152" presetID="10" presetClass="exit" presetSubtype="0" fill="hold" grpId="1" nodeType="withEffect">
                                  <p:stCondLst>
                                    <p:cond delay="0"/>
                                  </p:stCondLst>
                                  <p:childTnLst>
                                    <p:animEffect transition="out" filter="fade">
                                      <p:cBhvr>
                                        <p:cTn id="153" dur="500"/>
                                        <p:tgtEl>
                                          <p:spTgt spid="16"/>
                                        </p:tgtEl>
                                      </p:cBhvr>
                                    </p:animEffect>
                                    <p:set>
                                      <p:cBhvr>
                                        <p:cTn id="154" dur="1" fill="hold">
                                          <p:stCondLst>
                                            <p:cond delay="499"/>
                                          </p:stCondLst>
                                        </p:cTn>
                                        <p:tgtEl>
                                          <p:spTgt spid="16"/>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6" presetClass="emph" presetSubtype="0" fill="hold" grpId="0" nodeType="clickEffect">
                                  <p:stCondLst>
                                    <p:cond delay="0"/>
                                  </p:stCondLst>
                                  <p:childTnLst>
                                    <p:animScale>
                                      <p:cBhvr>
                                        <p:cTn id="158" dur="500" fill="hold"/>
                                        <p:tgtEl>
                                          <p:spTgt spid="25"/>
                                        </p:tgtEl>
                                      </p:cBhvr>
                                      <p:by x="100000" y="150000"/>
                                    </p:animScale>
                                  </p:childTnLst>
                                </p:cTn>
                              </p:par>
                              <p:par>
                                <p:cTn id="159" presetID="6" presetClass="emph" presetSubtype="0" fill="hold" grpId="0" nodeType="withEffect">
                                  <p:stCondLst>
                                    <p:cond delay="0"/>
                                  </p:stCondLst>
                                  <p:childTnLst>
                                    <p:animScale>
                                      <p:cBhvr>
                                        <p:cTn id="160" dur="500" fill="hold"/>
                                        <p:tgtEl>
                                          <p:spTgt spid="26"/>
                                        </p:tgtEl>
                                      </p:cBhvr>
                                      <p:by x="100000" y="50000"/>
                                    </p:animScale>
                                  </p:childTnLst>
                                </p:cTn>
                              </p:par>
                              <p:par>
                                <p:cTn id="161" presetID="6" presetClass="emph" presetSubtype="0" fill="hold" grpId="0" nodeType="withEffect">
                                  <p:stCondLst>
                                    <p:cond delay="0"/>
                                  </p:stCondLst>
                                  <p:childTnLst>
                                    <p:animScale>
                                      <p:cBhvr>
                                        <p:cTn id="162" dur="500" fill="hold"/>
                                        <p:tgtEl>
                                          <p:spTgt spid="27"/>
                                        </p:tgtEl>
                                      </p:cBhvr>
                                      <p:by x="100000" y="150000"/>
                                    </p:animScale>
                                  </p:childTnLst>
                                </p:cTn>
                              </p:par>
                              <p:par>
                                <p:cTn id="163" presetID="42" presetClass="path" presetSubtype="0" accel="50000" decel="50000" fill="hold" grpId="1" nodeType="withEffect">
                                  <p:stCondLst>
                                    <p:cond delay="0"/>
                                  </p:stCondLst>
                                  <p:childTnLst>
                                    <p:animMotion origin="layout" path="M -3.54167E-6 2.22222E-6 L -0.00013 -0.00672 " pathEditMode="relative" rAng="0" ptsTypes="AA">
                                      <p:cBhvr>
                                        <p:cTn id="164" dur="500" fill="hold"/>
                                        <p:tgtEl>
                                          <p:spTgt spid="26"/>
                                        </p:tgtEl>
                                        <p:attrNameLst>
                                          <p:attrName>ppt_x</p:attrName>
                                          <p:attrName>ppt_y</p:attrName>
                                        </p:attrNameLst>
                                      </p:cBhvr>
                                      <p:rCtr x="-13" y="-347"/>
                                    </p:animMotion>
                                  </p:childTnLst>
                                </p:cTn>
                              </p:par>
                              <p:par>
                                <p:cTn id="165" presetID="42" presetClass="path" presetSubtype="0" accel="50000" decel="50000" fill="hold" grpId="1" nodeType="withEffect">
                                  <p:stCondLst>
                                    <p:cond delay="0"/>
                                  </p:stCondLst>
                                  <p:childTnLst>
                                    <p:animMotion origin="layout" path="M -4.375E-6 -3.7037E-7 L -4.375E-6 0.00463 " pathEditMode="relative" rAng="0" ptsTypes="AA">
                                      <p:cBhvr>
                                        <p:cTn id="166" dur="500" fill="hold"/>
                                        <p:tgtEl>
                                          <p:spTgt spid="27"/>
                                        </p:tgtEl>
                                        <p:attrNameLst>
                                          <p:attrName>ppt_x</p:attrName>
                                          <p:attrName>ppt_y</p:attrName>
                                        </p:attrNameLst>
                                      </p:cBhvr>
                                      <p:rCtr x="0" y="231"/>
                                    </p:animMotion>
                                  </p:childTnLst>
                                </p:cTn>
                              </p:par>
                              <p:par>
                                <p:cTn id="167" presetID="42" presetClass="path" presetSubtype="0" accel="50000" decel="50000" fill="hold" grpId="1" nodeType="withEffect">
                                  <p:stCondLst>
                                    <p:cond delay="0"/>
                                  </p:stCondLst>
                                  <p:childTnLst>
                                    <p:animMotion origin="layout" path="M 2.70833E-6 1.48148E-6 L -0.00013 -0.00533 " pathEditMode="relative" rAng="0" ptsTypes="AA">
                                      <p:cBhvr>
                                        <p:cTn id="168" dur="500" fill="hold"/>
                                        <p:tgtEl>
                                          <p:spTgt spid="25"/>
                                        </p:tgtEl>
                                        <p:attrNameLst>
                                          <p:attrName>ppt_x</p:attrName>
                                          <p:attrName>ppt_y</p:attrName>
                                        </p:attrNameLst>
                                      </p:cBhvr>
                                      <p:rCtr x="-13" y="-278"/>
                                    </p:animMotion>
                                  </p:childTnLst>
                                </p:cTn>
                              </p:par>
                              <p:par>
                                <p:cTn id="169" presetID="6" presetClass="emph" presetSubtype="0" fill="hold" grpId="0" nodeType="withEffect">
                                  <p:stCondLst>
                                    <p:cond delay="0"/>
                                  </p:stCondLst>
                                  <p:childTnLst>
                                    <p:animScale>
                                      <p:cBhvr>
                                        <p:cTn id="170" dur="500" fill="hold"/>
                                        <p:tgtEl>
                                          <p:spTgt spid="30"/>
                                        </p:tgtEl>
                                      </p:cBhvr>
                                      <p:by x="100000" y="150000"/>
                                    </p:animScale>
                                  </p:childTnLst>
                                </p:cTn>
                              </p:par>
                              <p:par>
                                <p:cTn id="171" presetID="6" presetClass="emph" presetSubtype="0" fill="hold" grpId="0" nodeType="withEffect">
                                  <p:stCondLst>
                                    <p:cond delay="0"/>
                                  </p:stCondLst>
                                  <p:childTnLst>
                                    <p:animScale>
                                      <p:cBhvr>
                                        <p:cTn id="172" dur="500" fill="hold"/>
                                        <p:tgtEl>
                                          <p:spTgt spid="31"/>
                                        </p:tgtEl>
                                      </p:cBhvr>
                                      <p:by x="100000" y="50000"/>
                                    </p:animScale>
                                  </p:childTnLst>
                                </p:cTn>
                              </p:par>
                              <p:par>
                                <p:cTn id="173" presetID="6" presetClass="emph" presetSubtype="0" fill="hold" grpId="0" nodeType="withEffect">
                                  <p:stCondLst>
                                    <p:cond delay="0"/>
                                  </p:stCondLst>
                                  <p:childTnLst>
                                    <p:animScale>
                                      <p:cBhvr>
                                        <p:cTn id="174" dur="500" fill="hold"/>
                                        <p:tgtEl>
                                          <p:spTgt spid="32"/>
                                        </p:tgtEl>
                                      </p:cBhvr>
                                      <p:by x="100000" y="50000"/>
                                    </p:animScale>
                                  </p:childTnLst>
                                </p:cTn>
                              </p:par>
                              <p:par>
                                <p:cTn id="175" presetID="42" presetClass="path" presetSubtype="0" accel="50000" decel="50000" fill="hold" grpId="1" nodeType="withEffect">
                                  <p:stCondLst>
                                    <p:cond delay="0"/>
                                  </p:stCondLst>
                                  <p:childTnLst>
                                    <p:animMotion origin="layout" path="M 1.45833E-6 -3.7037E-7 L 1.45833E-6 0.00741 " pathEditMode="relative" rAng="0" ptsTypes="AA">
                                      <p:cBhvr>
                                        <p:cTn id="176" dur="500" fill="hold"/>
                                        <p:tgtEl>
                                          <p:spTgt spid="32"/>
                                        </p:tgtEl>
                                        <p:attrNameLst>
                                          <p:attrName>ppt_x</p:attrName>
                                          <p:attrName>ppt_y</p:attrName>
                                        </p:attrNameLst>
                                      </p:cBhvr>
                                      <p:rCtr x="0" y="370"/>
                                    </p:animMotion>
                                  </p:childTnLst>
                                </p:cTn>
                              </p:par>
                              <p:par>
                                <p:cTn id="177" presetID="42" presetClass="path" presetSubtype="0" accel="50000" decel="50000" fill="hold" grpId="1" nodeType="withEffect">
                                  <p:stCondLst>
                                    <p:cond delay="0"/>
                                  </p:stCondLst>
                                  <p:childTnLst>
                                    <p:animMotion origin="layout" path="M 5E-6 7.40741E-7 L -0.00014 -0.00671 " pathEditMode="relative" rAng="0" ptsTypes="AA">
                                      <p:cBhvr>
                                        <p:cTn id="178" dur="500" fill="hold"/>
                                        <p:tgtEl>
                                          <p:spTgt spid="31"/>
                                        </p:tgtEl>
                                        <p:attrNameLst>
                                          <p:attrName>ppt_x</p:attrName>
                                          <p:attrName>ppt_y</p:attrName>
                                        </p:attrNameLst>
                                      </p:cBhvr>
                                      <p:rCtr x="-13" y="-347"/>
                                    </p:animMotion>
                                  </p:childTnLst>
                                </p:cTn>
                              </p:par>
                              <p:par>
                                <p:cTn id="179" presetID="42" presetClass="path" presetSubtype="0" accel="50000" decel="50000" fill="hold" grpId="1" nodeType="withEffect">
                                  <p:stCondLst>
                                    <p:cond delay="0"/>
                                  </p:stCondLst>
                                  <p:childTnLst>
                                    <p:animMotion origin="layout" path="M 1.25E-6 -1.48148E-6 L -0.00013 -0.00532 " pathEditMode="relative" rAng="0" ptsTypes="AA">
                                      <p:cBhvr>
                                        <p:cTn id="180" dur="500" fill="hold"/>
                                        <p:tgtEl>
                                          <p:spTgt spid="30"/>
                                        </p:tgtEl>
                                        <p:attrNameLst>
                                          <p:attrName>ppt_x</p:attrName>
                                          <p:attrName>ppt_y</p:attrName>
                                        </p:attrNameLst>
                                      </p:cBhvr>
                                      <p:rCtr x="-13" y="-278"/>
                                    </p:animMotion>
                                  </p:childTnLst>
                                </p:cTn>
                              </p:par>
                              <p:par>
                                <p:cTn id="181" presetID="6" presetClass="emph" presetSubtype="0" fill="hold" grpId="0" nodeType="withEffect">
                                  <p:stCondLst>
                                    <p:cond delay="0"/>
                                  </p:stCondLst>
                                  <p:childTnLst>
                                    <p:animScale>
                                      <p:cBhvr>
                                        <p:cTn id="182" dur="500" fill="hold"/>
                                        <p:tgtEl>
                                          <p:spTgt spid="34"/>
                                        </p:tgtEl>
                                      </p:cBhvr>
                                      <p:by x="100000" y="150000"/>
                                    </p:animScale>
                                  </p:childTnLst>
                                </p:cTn>
                              </p:par>
                              <p:par>
                                <p:cTn id="183" presetID="6" presetClass="emph" presetSubtype="0" fill="hold" grpId="0" nodeType="withEffect">
                                  <p:stCondLst>
                                    <p:cond delay="0"/>
                                  </p:stCondLst>
                                  <p:childTnLst>
                                    <p:animScale>
                                      <p:cBhvr>
                                        <p:cTn id="184" dur="500" fill="hold"/>
                                        <p:tgtEl>
                                          <p:spTgt spid="36"/>
                                        </p:tgtEl>
                                      </p:cBhvr>
                                      <p:by x="100000" y="150000"/>
                                    </p:animScale>
                                  </p:childTnLst>
                                </p:cTn>
                              </p:par>
                              <p:par>
                                <p:cTn id="185" presetID="6" presetClass="emph" presetSubtype="0" fill="hold" grpId="0" nodeType="withEffect">
                                  <p:stCondLst>
                                    <p:cond delay="0"/>
                                  </p:stCondLst>
                                  <p:childTnLst>
                                    <p:animScale>
                                      <p:cBhvr>
                                        <p:cTn id="186" dur="500" fill="hold"/>
                                        <p:tgtEl>
                                          <p:spTgt spid="37"/>
                                        </p:tgtEl>
                                      </p:cBhvr>
                                      <p:by x="100000" y="150000"/>
                                    </p:animScale>
                                  </p:childTnLst>
                                </p:cTn>
                              </p:par>
                              <p:par>
                                <p:cTn id="187" presetID="42" presetClass="path" presetSubtype="0" accel="50000" decel="50000" fill="hold" grpId="1" nodeType="withEffect">
                                  <p:stCondLst>
                                    <p:cond delay="0"/>
                                  </p:stCondLst>
                                  <p:childTnLst>
                                    <p:animMotion origin="layout" path="M -2.08333E-6 -3.7037E-7 L -2.08333E-6 0.00463 " pathEditMode="relative" rAng="0" ptsTypes="AA">
                                      <p:cBhvr>
                                        <p:cTn id="188" dur="500" fill="hold"/>
                                        <p:tgtEl>
                                          <p:spTgt spid="37"/>
                                        </p:tgtEl>
                                        <p:attrNameLst>
                                          <p:attrName>ppt_x</p:attrName>
                                          <p:attrName>ppt_y</p:attrName>
                                        </p:attrNameLst>
                                      </p:cBhvr>
                                      <p:rCtr x="0" y="231"/>
                                    </p:animMotion>
                                  </p:childTnLst>
                                </p:cTn>
                              </p:par>
                              <p:par>
                                <p:cTn id="189" presetID="42" presetClass="path" presetSubtype="0" accel="50000" decel="50000" fill="hold" grpId="1" nodeType="withEffect">
                                  <p:stCondLst>
                                    <p:cond delay="0"/>
                                  </p:stCondLst>
                                  <p:childTnLst>
                                    <p:animMotion origin="layout" path="M 5E-6 0 L -0.00013 -0.00532 " pathEditMode="relative" rAng="0" ptsTypes="AA">
                                      <p:cBhvr>
                                        <p:cTn id="190" dur="500" fill="hold"/>
                                        <p:tgtEl>
                                          <p:spTgt spid="36"/>
                                        </p:tgtEl>
                                        <p:attrNameLst>
                                          <p:attrName>ppt_x</p:attrName>
                                          <p:attrName>ppt_y</p:attrName>
                                        </p:attrNameLst>
                                      </p:cBhvr>
                                      <p:rCtr x="-13" y="-278"/>
                                    </p:animMotion>
                                  </p:childTnLst>
                                </p:cTn>
                              </p:par>
                              <p:par>
                                <p:cTn id="191" presetID="6" presetClass="emph" presetSubtype="0" fill="hold" grpId="1" nodeType="withEffect">
                                  <p:stCondLst>
                                    <p:cond delay="0"/>
                                  </p:stCondLst>
                                  <p:childTnLst>
                                    <p:animScale>
                                      <p:cBhvr>
                                        <p:cTn id="192" dur="500" fill="hold"/>
                                        <p:tgtEl>
                                          <p:spTgt spid="50"/>
                                        </p:tgtEl>
                                      </p:cBhvr>
                                      <p:by x="100000" y="150000"/>
                                    </p:animScale>
                                  </p:childTnLst>
                                </p:cTn>
                              </p:par>
                              <p:par>
                                <p:cTn id="193" presetID="6" presetClass="emph" presetSubtype="0" fill="hold" grpId="1" nodeType="withEffect">
                                  <p:stCondLst>
                                    <p:cond delay="0"/>
                                  </p:stCondLst>
                                  <p:childTnLst>
                                    <p:animScale>
                                      <p:cBhvr>
                                        <p:cTn id="194" dur="500" fill="hold"/>
                                        <p:tgtEl>
                                          <p:spTgt spid="51"/>
                                        </p:tgtEl>
                                      </p:cBhvr>
                                      <p:by x="100000" y="50000"/>
                                    </p:animScale>
                                  </p:childTnLst>
                                </p:cTn>
                              </p:par>
                              <p:par>
                                <p:cTn id="195" presetID="6" presetClass="emph" presetSubtype="0" fill="hold" grpId="1" nodeType="withEffect">
                                  <p:stCondLst>
                                    <p:cond delay="0"/>
                                  </p:stCondLst>
                                  <p:childTnLst>
                                    <p:animScale>
                                      <p:cBhvr>
                                        <p:cTn id="196" dur="500" fill="hold"/>
                                        <p:tgtEl>
                                          <p:spTgt spid="52"/>
                                        </p:tgtEl>
                                      </p:cBhvr>
                                      <p:by x="100000" y="150000"/>
                                    </p:animScale>
                                  </p:childTnLst>
                                </p:cTn>
                              </p:par>
                              <p:par>
                                <p:cTn id="197" presetID="42" presetClass="path" presetSubtype="0" accel="50000" decel="50000" fill="hold" grpId="2" nodeType="withEffect">
                                  <p:stCondLst>
                                    <p:cond delay="0"/>
                                  </p:stCondLst>
                                  <p:childTnLst>
                                    <p:animMotion origin="layout" path="M 3.54167E-6 -4.81481E-6 L -0.00013 -0.00671 " pathEditMode="relative" rAng="0" ptsTypes="AA">
                                      <p:cBhvr>
                                        <p:cTn id="198" dur="500" fill="hold"/>
                                        <p:tgtEl>
                                          <p:spTgt spid="51"/>
                                        </p:tgtEl>
                                        <p:attrNameLst>
                                          <p:attrName>ppt_x</p:attrName>
                                          <p:attrName>ppt_y</p:attrName>
                                        </p:attrNameLst>
                                      </p:cBhvr>
                                      <p:rCtr x="-13" y="-347"/>
                                    </p:animMotion>
                                  </p:childTnLst>
                                </p:cTn>
                              </p:par>
                              <p:par>
                                <p:cTn id="199" presetID="42" presetClass="path" presetSubtype="0" accel="50000" decel="50000" fill="hold" grpId="2" nodeType="withEffect">
                                  <p:stCondLst>
                                    <p:cond delay="0"/>
                                  </p:stCondLst>
                                  <p:childTnLst>
                                    <p:animMotion origin="layout" path="M 2.22045E-16 1.11111E-6 L 2.22045E-16 0.00463 " pathEditMode="relative" rAng="0" ptsTypes="AA">
                                      <p:cBhvr>
                                        <p:cTn id="200" dur="500" fill="hold"/>
                                        <p:tgtEl>
                                          <p:spTgt spid="52"/>
                                        </p:tgtEl>
                                        <p:attrNameLst>
                                          <p:attrName>ppt_x</p:attrName>
                                          <p:attrName>ppt_y</p:attrName>
                                        </p:attrNameLst>
                                      </p:cBhvr>
                                      <p:rCtr x="0" y="231"/>
                                    </p:animMotion>
                                  </p:childTnLst>
                                </p:cTn>
                              </p:par>
                              <p:par>
                                <p:cTn id="201" presetID="42" presetClass="path" presetSubtype="0" accel="50000" decel="50000" fill="hold" grpId="2" nodeType="withEffect">
                                  <p:stCondLst>
                                    <p:cond delay="0"/>
                                  </p:stCondLst>
                                  <p:childTnLst>
                                    <p:animMotion origin="layout" path="M 3.125E-6 2.96296E-6 L -0.00013 -0.00533 " pathEditMode="relative" rAng="0" ptsTypes="AA">
                                      <p:cBhvr>
                                        <p:cTn id="202" dur="500" fill="hold"/>
                                        <p:tgtEl>
                                          <p:spTgt spid="50"/>
                                        </p:tgtEl>
                                        <p:attrNameLst>
                                          <p:attrName>ppt_x</p:attrName>
                                          <p:attrName>ppt_y</p:attrName>
                                        </p:attrNameLst>
                                      </p:cBhvr>
                                      <p:rCtr x="-13" y="-278"/>
                                    </p:animMotion>
                                  </p:childTnLst>
                                </p:cTn>
                              </p:par>
                              <p:par>
                                <p:cTn id="203" presetID="6" presetClass="emph" presetSubtype="0" fill="hold" grpId="1" nodeType="withEffect">
                                  <p:stCondLst>
                                    <p:cond delay="0"/>
                                  </p:stCondLst>
                                  <p:childTnLst>
                                    <p:animScale>
                                      <p:cBhvr>
                                        <p:cTn id="204" dur="500" fill="hold"/>
                                        <p:tgtEl>
                                          <p:spTgt spid="55"/>
                                        </p:tgtEl>
                                      </p:cBhvr>
                                      <p:by x="100000" y="150000"/>
                                    </p:animScale>
                                  </p:childTnLst>
                                </p:cTn>
                              </p:par>
                              <p:par>
                                <p:cTn id="205" presetID="6" presetClass="emph" presetSubtype="0" fill="hold" grpId="1" nodeType="withEffect">
                                  <p:stCondLst>
                                    <p:cond delay="0"/>
                                  </p:stCondLst>
                                  <p:childTnLst>
                                    <p:animScale>
                                      <p:cBhvr>
                                        <p:cTn id="206" dur="500" fill="hold"/>
                                        <p:tgtEl>
                                          <p:spTgt spid="56"/>
                                        </p:tgtEl>
                                      </p:cBhvr>
                                      <p:by x="100000" y="50000"/>
                                    </p:animScale>
                                  </p:childTnLst>
                                </p:cTn>
                              </p:par>
                              <p:par>
                                <p:cTn id="207" presetID="6" presetClass="emph" presetSubtype="0" fill="hold" grpId="1" nodeType="withEffect">
                                  <p:stCondLst>
                                    <p:cond delay="0"/>
                                  </p:stCondLst>
                                  <p:childTnLst>
                                    <p:animScale>
                                      <p:cBhvr>
                                        <p:cTn id="208" dur="500" fill="hold"/>
                                        <p:tgtEl>
                                          <p:spTgt spid="57"/>
                                        </p:tgtEl>
                                      </p:cBhvr>
                                      <p:by x="100000" y="50000"/>
                                    </p:animScale>
                                  </p:childTnLst>
                                </p:cTn>
                              </p:par>
                              <p:par>
                                <p:cTn id="209" presetID="42" presetClass="path" presetSubtype="0" accel="50000" decel="50000" fill="hold" grpId="2" nodeType="withEffect">
                                  <p:stCondLst>
                                    <p:cond delay="0"/>
                                  </p:stCondLst>
                                  <p:childTnLst>
                                    <p:animMotion origin="layout" path="M 4.79167E-6 3.33333E-6 L 4.79167E-6 0.0074 " pathEditMode="relative" rAng="0" ptsTypes="AA">
                                      <p:cBhvr>
                                        <p:cTn id="210" dur="500" fill="hold"/>
                                        <p:tgtEl>
                                          <p:spTgt spid="57"/>
                                        </p:tgtEl>
                                        <p:attrNameLst>
                                          <p:attrName>ppt_x</p:attrName>
                                          <p:attrName>ppt_y</p:attrName>
                                        </p:attrNameLst>
                                      </p:cBhvr>
                                      <p:rCtr x="0" y="370"/>
                                    </p:animMotion>
                                  </p:childTnLst>
                                </p:cTn>
                              </p:par>
                              <p:par>
                                <p:cTn id="211" presetID="42" presetClass="path" presetSubtype="0" accel="50000" decel="50000" fill="hold" grpId="2" nodeType="withEffect">
                                  <p:stCondLst>
                                    <p:cond delay="0"/>
                                  </p:stCondLst>
                                  <p:childTnLst>
                                    <p:animMotion origin="layout" path="M -1.66667E-6 4.44444E-6 L -0.00013 -0.00672 " pathEditMode="relative" rAng="0" ptsTypes="AA">
                                      <p:cBhvr>
                                        <p:cTn id="212" dur="500" fill="hold"/>
                                        <p:tgtEl>
                                          <p:spTgt spid="56"/>
                                        </p:tgtEl>
                                        <p:attrNameLst>
                                          <p:attrName>ppt_x</p:attrName>
                                          <p:attrName>ppt_y</p:attrName>
                                        </p:attrNameLst>
                                      </p:cBhvr>
                                      <p:rCtr x="-13" y="-347"/>
                                    </p:animMotion>
                                  </p:childTnLst>
                                </p:cTn>
                              </p:par>
                              <p:par>
                                <p:cTn id="213" presetID="42" presetClass="path" presetSubtype="0" accel="50000" decel="50000" fill="hold" grpId="2" nodeType="withEffect">
                                  <p:stCondLst>
                                    <p:cond delay="0"/>
                                  </p:stCondLst>
                                  <p:childTnLst>
                                    <p:animMotion origin="layout" path="M 4.58333E-6 2.22222E-6 L -0.00013 -0.00533 " pathEditMode="relative" rAng="0" ptsTypes="AA">
                                      <p:cBhvr>
                                        <p:cTn id="214" dur="500" fill="hold"/>
                                        <p:tgtEl>
                                          <p:spTgt spid="55"/>
                                        </p:tgtEl>
                                        <p:attrNameLst>
                                          <p:attrName>ppt_x</p:attrName>
                                          <p:attrName>ppt_y</p:attrName>
                                        </p:attrNameLst>
                                      </p:cBhvr>
                                      <p:rCtr x="-13" y="-278"/>
                                    </p:animMotion>
                                  </p:childTnLst>
                                </p:cTn>
                              </p:par>
                              <p:par>
                                <p:cTn id="215" presetID="6" presetClass="emph" presetSubtype="0" fill="hold" grpId="1" nodeType="withEffect">
                                  <p:stCondLst>
                                    <p:cond delay="0"/>
                                  </p:stCondLst>
                                  <p:childTnLst>
                                    <p:animScale>
                                      <p:cBhvr>
                                        <p:cTn id="216" dur="500" fill="hold"/>
                                        <p:tgtEl>
                                          <p:spTgt spid="59"/>
                                        </p:tgtEl>
                                      </p:cBhvr>
                                      <p:by x="100000" y="150000"/>
                                    </p:animScale>
                                  </p:childTnLst>
                                </p:cTn>
                              </p:par>
                              <p:par>
                                <p:cTn id="217" presetID="6" presetClass="emph" presetSubtype="0" fill="hold" grpId="1" nodeType="withEffect">
                                  <p:stCondLst>
                                    <p:cond delay="0"/>
                                  </p:stCondLst>
                                  <p:childTnLst>
                                    <p:animScale>
                                      <p:cBhvr>
                                        <p:cTn id="218" dur="500" fill="hold"/>
                                        <p:tgtEl>
                                          <p:spTgt spid="61"/>
                                        </p:tgtEl>
                                      </p:cBhvr>
                                      <p:by x="100000" y="150000"/>
                                    </p:animScale>
                                  </p:childTnLst>
                                </p:cTn>
                              </p:par>
                              <p:par>
                                <p:cTn id="219" presetID="6" presetClass="emph" presetSubtype="0" fill="hold" grpId="1" nodeType="withEffect">
                                  <p:stCondLst>
                                    <p:cond delay="0"/>
                                  </p:stCondLst>
                                  <p:childTnLst>
                                    <p:animScale>
                                      <p:cBhvr>
                                        <p:cTn id="220" dur="500" fill="hold"/>
                                        <p:tgtEl>
                                          <p:spTgt spid="62"/>
                                        </p:tgtEl>
                                      </p:cBhvr>
                                      <p:by x="100000" y="150000"/>
                                    </p:animScale>
                                  </p:childTnLst>
                                </p:cTn>
                              </p:par>
                              <p:par>
                                <p:cTn id="221" presetID="42" presetClass="path" presetSubtype="0" accel="50000" decel="50000" fill="hold" grpId="2" nodeType="withEffect">
                                  <p:stCondLst>
                                    <p:cond delay="0"/>
                                  </p:stCondLst>
                                  <p:childTnLst>
                                    <p:animMotion origin="layout" path="M 4.79167E-6 -3.33333E-6 L 4.79167E-6 0.00463 " pathEditMode="relative" rAng="0" ptsTypes="AA">
                                      <p:cBhvr>
                                        <p:cTn id="222" dur="500" fill="hold"/>
                                        <p:tgtEl>
                                          <p:spTgt spid="62"/>
                                        </p:tgtEl>
                                        <p:attrNameLst>
                                          <p:attrName>ppt_x</p:attrName>
                                          <p:attrName>ppt_y</p:attrName>
                                        </p:attrNameLst>
                                      </p:cBhvr>
                                      <p:rCtr x="0" y="231"/>
                                    </p:animMotion>
                                  </p:childTnLst>
                                </p:cTn>
                              </p:par>
                              <p:par>
                                <p:cTn id="223" presetID="42" presetClass="path" presetSubtype="0" accel="50000" decel="50000" fill="hold" grpId="2" nodeType="withEffect">
                                  <p:stCondLst>
                                    <p:cond delay="0"/>
                                  </p:stCondLst>
                                  <p:childTnLst>
                                    <p:animMotion origin="layout" path="M 1.66667E-6 -2.96296E-6 L -0.00013 -0.00532 " pathEditMode="relative" rAng="0" ptsTypes="AA">
                                      <p:cBhvr>
                                        <p:cTn id="224" dur="500" fill="hold"/>
                                        <p:tgtEl>
                                          <p:spTgt spid="61"/>
                                        </p:tgtEl>
                                        <p:attrNameLst>
                                          <p:attrName>ppt_x</p:attrName>
                                          <p:attrName>ppt_y</p:attrName>
                                        </p:attrNameLst>
                                      </p:cBhvr>
                                      <p:rCtr x="-13"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8" grpId="0" animBg="1"/>
      <p:bldP spid="9" grpId="0" animBg="1"/>
      <p:bldP spid="9" grpId="1" animBg="1"/>
      <p:bldP spid="9" grpId="2" animBg="1"/>
      <p:bldP spid="10" grpId="0" animBg="1"/>
      <p:bldP spid="10" grpId="1" animBg="1"/>
      <p:bldP spid="10" grpId="2" animBg="1"/>
      <p:bldP spid="11" grpId="0" animBg="1"/>
      <p:bldP spid="11" grpId="1" animBg="1"/>
      <p:bldP spid="11" grpId="2" animBg="1"/>
      <p:bldP spid="14" grpId="0" animBg="1"/>
      <p:bldP spid="14" grpId="1" animBg="1"/>
      <p:bldP spid="14"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2" grpId="0"/>
      <p:bldP spid="25" grpId="0" animBg="1"/>
      <p:bldP spid="25" grpId="1" animBg="1"/>
      <p:bldP spid="26" grpId="0" animBg="1"/>
      <p:bldP spid="26" grpId="1" animBg="1"/>
      <p:bldP spid="27" grpId="0" animBg="1"/>
      <p:bldP spid="27" grpId="1" animBg="1"/>
      <p:bldP spid="30" grpId="0" animBg="1"/>
      <p:bldP spid="30" grpId="1" animBg="1"/>
      <p:bldP spid="31" grpId="0" animBg="1"/>
      <p:bldP spid="31" grpId="1" animBg="1"/>
      <p:bldP spid="32" grpId="0" animBg="1"/>
      <p:bldP spid="32" grpId="1" animBg="1"/>
      <p:bldP spid="34" grpId="0" animBg="1"/>
      <p:bldP spid="36" grpId="0" animBg="1"/>
      <p:bldP spid="36" grpId="1" animBg="1"/>
      <p:bldP spid="37" grpId="0" animBg="1"/>
      <p:bldP spid="37" grpId="1"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7" grpId="0"/>
      <p:bldP spid="50" grpId="1" animBg="1"/>
      <p:bldP spid="50" grpId="2" animBg="1"/>
      <p:bldP spid="51" grpId="1" animBg="1"/>
      <p:bldP spid="51" grpId="2" animBg="1"/>
      <p:bldP spid="52" grpId="1" animBg="1"/>
      <p:bldP spid="52" grpId="2" animBg="1"/>
      <p:bldP spid="55" grpId="1" animBg="1"/>
      <p:bldP spid="55" grpId="2" animBg="1"/>
      <p:bldP spid="56" grpId="1" animBg="1"/>
      <p:bldP spid="56" grpId="2" animBg="1"/>
      <p:bldP spid="57" grpId="1" animBg="1"/>
      <p:bldP spid="57" grpId="2" animBg="1"/>
      <p:bldP spid="59" grpId="1" animBg="1"/>
      <p:bldP spid="61" grpId="1" animBg="1"/>
      <p:bldP spid="61" grpId="2" animBg="1"/>
      <p:bldP spid="62" grpId="1" animBg="1"/>
      <p:bldP spid="62" grpId="2" animBg="1"/>
      <p:bldP spid="64" grpId="0" animBg="1"/>
      <p:bldP spid="64" grpId="1" animBg="1"/>
      <p:bldP spid="64" grpId="2" animBg="1"/>
      <p:bldP spid="65" grpId="0" animBg="1"/>
      <p:bldP spid="65" grpId="1" animBg="1"/>
      <p:bldP spid="65" grpId="2" animBg="1"/>
      <p:bldP spid="66" grpId="0" animBg="1"/>
      <p:bldP spid="67" grpId="0" animBg="1"/>
      <p:bldP spid="67" grpId="1" animBg="1"/>
      <p:bldP spid="67" grpId="2" animBg="1"/>
      <p:bldP spid="68" grpId="0" animBg="1"/>
      <p:bldP spid="68" grpId="1" animBg="1"/>
      <p:bldP spid="68" grpId="2" animBg="1"/>
      <p:bldP spid="69" grpId="0" animBg="1"/>
      <p:bldP spid="69" grpId="1" animBg="1"/>
      <p:bldP spid="69" grpId="2" animBg="1"/>
      <p:bldP spid="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9" name="Rectangle 28"/>
          <p:cNvSpPr/>
          <p:nvPr/>
        </p:nvSpPr>
        <p:spPr>
          <a:xfrm>
            <a:off x="0" y="1056776"/>
            <a:ext cx="12192000" cy="1179928"/>
          </a:xfrm>
          <a:prstGeom prst="rect">
            <a:avLst/>
          </a:prstGeom>
          <a:solidFill>
            <a:srgbClr val="FAF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Shape 170"/>
          <p:cNvSpPr txBox="1">
            <a:spLocks noGrp="1"/>
          </p:cNvSpPr>
          <p:nvPr>
            <p:ph type="body" idx="1"/>
          </p:nvPr>
        </p:nvSpPr>
        <p:spPr>
          <a:xfrm>
            <a:off x="215412" y="1234462"/>
            <a:ext cx="7399200" cy="1002242"/>
          </a:xfrm>
          <a:prstGeom prst="rect">
            <a:avLst/>
          </a:prstGeom>
        </p:spPr>
        <p:txBody>
          <a:bodyPr vert="horz" lIns="121900" tIns="121900" rIns="121900" bIns="121900" rtlCol="0" anchor="t" anchorCtr="0">
            <a:noAutofit/>
          </a:bodyPr>
          <a:lstStyle/>
          <a:p>
            <a:pPr>
              <a:buNone/>
            </a:pPr>
            <a:r>
              <a:rPr lang="en" sz="2400" b="1" dirty="0"/>
              <a:t>Siamese Network - Contrastive Loss </a:t>
            </a:r>
          </a:p>
          <a:p>
            <a:pPr>
              <a:buNone/>
            </a:pPr>
            <a:r>
              <a:rPr lang="en" sz="2133" dirty="0"/>
              <a:t>L = c ∗ d(S, I+) + (1 − c) ∗ max(0, m − d(S, I−)) </a:t>
            </a:r>
          </a:p>
        </p:txBody>
      </p:sp>
      <p:sp>
        <p:nvSpPr>
          <p:cNvPr id="168" name="Shape 168"/>
          <p:cNvSpPr txBox="1">
            <a:spLocks noGrp="1"/>
          </p:cNvSpPr>
          <p:nvPr>
            <p:ph type="body" idx="2"/>
          </p:nvPr>
        </p:nvSpPr>
        <p:spPr>
          <a:xfrm>
            <a:off x="6469169" y="1230972"/>
            <a:ext cx="5333200" cy="4529600"/>
          </a:xfrm>
          <a:prstGeom prst="rect">
            <a:avLst/>
          </a:prstGeom>
        </p:spPr>
        <p:txBody>
          <a:bodyPr vert="horz" lIns="121900" tIns="121900" rIns="121900" bIns="121900" rtlCol="0" anchor="t" anchorCtr="0">
            <a:noAutofit/>
          </a:bodyPr>
          <a:lstStyle/>
          <a:p>
            <a:pPr>
              <a:buNone/>
            </a:pPr>
            <a:r>
              <a:rPr lang="en" sz="2400" b="1" dirty="0"/>
              <a:t>Triplet Network - Ranking Loss </a:t>
            </a:r>
          </a:p>
          <a:p>
            <a:pPr>
              <a:buNone/>
            </a:pPr>
            <a:r>
              <a:rPr lang="en" sz="2133" dirty="0"/>
              <a:t>L = max(0, m + d(S, I+)−d(S, I−))</a:t>
            </a:r>
          </a:p>
        </p:txBody>
      </p:sp>
      <p:sp>
        <p:nvSpPr>
          <p:cNvPr id="172" name="Shape 172"/>
          <p:cNvSpPr/>
          <p:nvPr/>
        </p:nvSpPr>
        <p:spPr>
          <a:xfrm>
            <a:off x="2647070" y="5140806"/>
            <a:ext cx="319873" cy="319873"/>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173" name="Shape 173"/>
          <p:cNvSpPr/>
          <p:nvPr/>
        </p:nvSpPr>
        <p:spPr>
          <a:xfrm>
            <a:off x="1861883" y="3432722"/>
            <a:ext cx="319873" cy="319873"/>
          </a:xfrm>
          <a:prstGeom prst="ellipse">
            <a:avLst/>
          </a:prstGeom>
          <a:solidFill>
            <a:srgbClr val="CC0000"/>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174" name="Shape 174"/>
          <p:cNvCxnSpPr/>
          <p:nvPr/>
        </p:nvCxnSpPr>
        <p:spPr>
          <a:xfrm flipV="1">
            <a:off x="1143000" y="2914676"/>
            <a:ext cx="1839224" cy="468740"/>
          </a:xfrm>
          <a:prstGeom prst="straightConnector1">
            <a:avLst/>
          </a:prstGeom>
          <a:noFill/>
          <a:ln w="19050" cap="flat" cmpd="sng">
            <a:solidFill>
              <a:srgbClr val="3D85C6"/>
            </a:solidFill>
            <a:prstDash val="dash"/>
            <a:round/>
            <a:headEnd type="oval" w="lg" len="lg"/>
            <a:tailEnd type="oval" w="lg" len="lg"/>
          </a:ln>
        </p:spPr>
      </p:cxnSp>
      <p:sp>
        <p:nvSpPr>
          <p:cNvPr id="14" name="Shape 172"/>
          <p:cNvSpPr/>
          <p:nvPr/>
        </p:nvSpPr>
        <p:spPr>
          <a:xfrm>
            <a:off x="1098978" y="3596776"/>
            <a:ext cx="311638" cy="311638"/>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1" name="Shape 172"/>
          <p:cNvSpPr/>
          <p:nvPr/>
        </p:nvSpPr>
        <p:spPr>
          <a:xfrm>
            <a:off x="5048497" y="4760941"/>
            <a:ext cx="182182" cy="182182"/>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2" name="Shape 172"/>
          <p:cNvSpPr/>
          <p:nvPr/>
        </p:nvSpPr>
        <p:spPr>
          <a:xfrm>
            <a:off x="5328385" y="4760941"/>
            <a:ext cx="182182" cy="182182"/>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9" name="TextBox 8"/>
          <p:cNvSpPr txBox="1"/>
          <p:nvPr/>
        </p:nvSpPr>
        <p:spPr>
          <a:xfrm>
            <a:off x="5566252" y="4667366"/>
            <a:ext cx="1328762" cy="369332"/>
          </a:xfrm>
          <a:prstGeom prst="rect">
            <a:avLst/>
          </a:prstGeom>
          <a:noFill/>
        </p:spPr>
        <p:txBody>
          <a:bodyPr wrap="none" rtlCol="0">
            <a:spAutoFit/>
          </a:bodyPr>
          <a:lstStyle/>
          <a:p>
            <a:r>
              <a:rPr lang="en-US" dirty="0"/>
              <a:t>Positive pair</a:t>
            </a:r>
          </a:p>
        </p:txBody>
      </p:sp>
      <p:sp>
        <p:nvSpPr>
          <p:cNvPr id="24" name="Shape 173"/>
          <p:cNvSpPr/>
          <p:nvPr/>
        </p:nvSpPr>
        <p:spPr>
          <a:xfrm>
            <a:off x="5328385" y="5042758"/>
            <a:ext cx="186996" cy="186996"/>
          </a:xfrm>
          <a:prstGeom prst="ellipse">
            <a:avLst/>
          </a:prstGeom>
          <a:solidFill>
            <a:srgbClr val="CC0000"/>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5" name="Shape 172"/>
          <p:cNvSpPr/>
          <p:nvPr/>
        </p:nvSpPr>
        <p:spPr>
          <a:xfrm>
            <a:off x="5048497" y="5042758"/>
            <a:ext cx="182182" cy="182182"/>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6" name="TextBox 25"/>
          <p:cNvSpPr txBox="1"/>
          <p:nvPr/>
        </p:nvSpPr>
        <p:spPr>
          <a:xfrm>
            <a:off x="5566252" y="4949183"/>
            <a:ext cx="1427955" cy="369332"/>
          </a:xfrm>
          <a:prstGeom prst="rect">
            <a:avLst/>
          </a:prstGeom>
          <a:noFill/>
        </p:spPr>
        <p:txBody>
          <a:bodyPr wrap="none" rtlCol="0">
            <a:spAutoFit/>
          </a:bodyPr>
          <a:lstStyle/>
          <a:p>
            <a:r>
              <a:rPr lang="en-US" dirty="0"/>
              <a:t>Negative pair</a:t>
            </a:r>
          </a:p>
        </p:txBody>
      </p:sp>
      <p:sp>
        <p:nvSpPr>
          <p:cNvPr id="27" name="TextBox 26"/>
          <p:cNvSpPr txBox="1"/>
          <p:nvPr/>
        </p:nvSpPr>
        <p:spPr>
          <a:xfrm>
            <a:off x="4795522" y="2788313"/>
            <a:ext cx="2607893" cy="1384995"/>
          </a:xfrm>
          <a:prstGeom prst="rect">
            <a:avLst/>
          </a:prstGeom>
          <a:noFill/>
        </p:spPr>
        <p:txBody>
          <a:bodyPr wrap="none" rtlCol="0">
            <a:spAutoFit/>
          </a:bodyPr>
          <a:lstStyle/>
          <a:p>
            <a:r>
              <a:rPr lang="en-US" sz="1400" dirty="0"/>
              <a:t>S	sketch query</a:t>
            </a:r>
          </a:p>
          <a:p>
            <a:r>
              <a:rPr lang="en-US" sz="1400" dirty="0"/>
              <a:t>I+	matching image</a:t>
            </a:r>
          </a:p>
          <a:p>
            <a:r>
              <a:rPr lang="en-US" sz="1400" dirty="0"/>
              <a:t>I-	non-matching image</a:t>
            </a:r>
          </a:p>
          <a:p>
            <a:r>
              <a:rPr lang="en-US" sz="1400" dirty="0"/>
              <a:t>m	Margin</a:t>
            </a:r>
          </a:p>
          <a:p>
            <a:r>
              <a:rPr lang="en-US" sz="1400" dirty="0"/>
              <a:t>c	1 for positive pair</a:t>
            </a:r>
          </a:p>
          <a:p>
            <a:r>
              <a:rPr lang="en-US" sz="1400" dirty="0"/>
              <a:t>	0 for negative pair</a:t>
            </a:r>
          </a:p>
        </p:txBody>
      </p:sp>
      <p:sp>
        <p:nvSpPr>
          <p:cNvPr id="18" name="TextBox 17"/>
          <p:cNvSpPr txBox="1"/>
          <p:nvPr/>
        </p:nvSpPr>
        <p:spPr>
          <a:xfrm>
            <a:off x="1717040" y="2779714"/>
            <a:ext cx="416692" cy="369332"/>
          </a:xfrm>
          <a:prstGeom prst="rect">
            <a:avLst/>
          </a:prstGeom>
          <a:noFill/>
        </p:spPr>
        <p:txBody>
          <a:bodyPr wrap="square" rtlCol="0">
            <a:spAutoFit/>
          </a:bodyPr>
          <a:lstStyle/>
          <a:p>
            <a:r>
              <a:rPr lang="en-US" dirty="0"/>
              <a:t>m</a:t>
            </a:r>
          </a:p>
        </p:txBody>
      </p:sp>
      <p:sp>
        <p:nvSpPr>
          <p:cNvPr id="39" name="Shape 172"/>
          <p:cNvSpPr/>
          <p:nvPr/>
        </p:nvSpPr>
        <p:spPr>
          <a:xfrm>
            <a:off x="10270092" y="4904669"/>
            <a:ext cx="319873" cy="319873"/>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40" name="Shape 173"/>
          <p:cNvSpPr/>
          <p:nvPr/>
        </p:nvSpPr>
        <p:spPr>
          <a:xfrm>
            <a:off x="9236575" y="3868937"/>
            <a:ext cx="319873" cy="319873"/>
          </a:xfrm>
          <a:prstGeom prst="ellipse">
            <a:avLst/>
          </a:prstGeom>
          <a:solidFill>
            <a:srgbClr val="CC0000"/>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41" name="Shape 172"/>
          <p:cNvSpPr/>
          <p:nvPr/>
        </p:nvSpPr>
        <p:spPr>
          <a:xfrm>
            <a:off x="8470058" y="3200703"/>
            <a:ext cx="311638" cy="311638"/>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42" name="Shape 174"/>
          <p:cNvCxnSpPr/>
          <p:nvPr/>
        </p:nvCxnSpPr>
        <p:spPr>
          <a:xfrm>
            <a:off x="9725883" y="3754852"/>
            <a:ext cx="642397" cy="548044"/>
          </a:xfrm>
          <a:prstGeom prst="straightConnector1">
            <a:avLst/>
          </a:prstGeom>
          <a:noFill/>
          <a:ln w="19050" cap="flat" cmpd="sng">
            <a:solidFill>
              <a:srgbClr val="3D85C6"/>
            </a:solidFill>
            <a:prstDash val="dash"/>
            <a:round/>
            <a:headEnd type="oval" w="lg" len="lg"/>
            <a:tailEnd type="oval" w="lg" len="lg"/>
          </a:ln>
        </p:spPr>
      </p:cxnSp>
      <p:sp>
        <p:nvSpPr>
          <p:cNvPr id="43" name="TextBox 42"/>
          <p:cNvSpPr txBox="1"/>
          <p:nvPr/>
        </p:nvSpPr>
        <p:spPr>
          <a:xfrm>
            <a:off x="10007907" y="3647548"/>
            <a:ext cx="416692" cy="369332"/>
          </a:xfrm>
          <a:prstGeom prst="rect">
            <a:avLst/>
          </a:prstGeom>
          <a:noFill/>
        </p:spPr>
        <p:txBody>
          <a:bodyPr wrap="square" rtlCol="0">
            <a:spAutoFit/>
          </a:bodyPr>
          <a:lstStyle/>
          <a:p>
            <a:r>
              <a:rPr lang="en-US" dirty="0"/>
              <a:t>m</a:t>
            </a:r>
          </a:p>
        </p:txBody>
      </p:sp>
      <p:grpSp>
        <p:nvGrpSpPr>
          <p:cNvPr id="5" name="Group 4"/>
          <p:cNvGrpSpPr/>
          <p:nvPr/>
        </p:nvGrpSpPr>
        <p:grpSpPr>
          <a:xfrm>
            <a:off x="767030" y="5658447"/>
            <a:ext cx="4079952" cy="369332"/>
            <a:chOff x="84125" y="5658447"/>
            <a:chExt cx="4079952" cy="369332"/>
          </a:xfrm>
        </p:grpSpPr>
        <p:sp>
          <p:nvSpPr>
            <p:cNvPr id="2" name="TextBox 1"/>
            <p:cNvSpPr txBox="1"/>
            <p:nvPr/>
          </p:nvSpPr>
          <p:spPr>
            <a:xfrm>
              <a:off x="84125" y="5658447"/>
              <a:ext cx="4079952" cy="369332"/>
            </a:xfrm>
            <a:prstGeom prst="rect">
              <a:avLst/>
            </a:prstGeom>
            <a:noFill/>
          </p:spPr>
          <p:txBody>
            <a:bodyPr wrap="square" rtlCol="0">
              <a:spAutoFit/>
            </a:bodyPr>
            <a:lstStyle/>
            <a:p>
              <a:r>
                <a:rPr lang="en-US" dirty="0"/>
                <a:t>Siamese Input:               or     </a:t>
              </a:r>
            </a:p>
          </p:txBody>
        </p:sp>
        <p:sp>
          <p:nvSpPr>
            <p:cNvPr id="30" name="Shape 172"/>
            <p:cNvSpPr/>
            <p:nvPr/>
          </p:nvSpPr>
          <p:spPr>
            <a:xfrm>
              <a:off x="1732436" y="5772795"/>
              <a:ext cx="182182" cy="182182"/>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31" name="Shape 172"/>
            <p:cNvSpPr/>
            <p:nvPr/>
          </p:nvSpPr>
          <p:spPr>
            <a:xfrm>
              <a:off x="2012324" y="5772795"/>
              <a:ext cx="182182" cy="182182"/>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32" name="Shape 173"/>
            <p:cNvSpPr/>
            <p:nvPr/>
          </p:nvSpPr>
          <p:spPr>
            <a:xfrm>
              <a:off x="2945849" y="5772795"/>
              <a:ext cx="186996" cy="186996"/>
            </a:xfrm>
            <a:prstGeom prst="ellipse">
              <a:avLst/>
            </a:prstGeom>
            <a:solidFill>
              <a:srgbClr val="CC0000"/>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33" name="Shape 172"/>
            <p:cNvSpPr/>
            <p:nvPr/>
          </p:nvSpPr>
          <p:spPr>
            <a:xfrm>
              <a:off x="2665961" y="5772795"/>
              <a:ext cx="182182" cy="182182"/>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grpSp>
      <p:grpSp>
        <p:nvGrpSpPr>
          <p:cNvPr id="4" name="Group 3"/>
          <p:cNvGrpSpPr/>
          <p:nvPr/>
        </p:nvGrpSpPr>
        <p:grpSpPr>
          <a:xfrm>
            <a:off x="8176277" y="5674914"/>
            <a:ext cx="4079952" cy="369332"/>
            <a:chOff x="9201853" y="5674914"/>
            <a:chExt cx="4079952" cy="369332"/>
          </a:xfrm>
        </p:grpSpPr>
        <p:sp>
          <p:nvSpPr>
            <p:cNvPr id="34" name="TextBox 33"/>
            <p:cNvSpPr txBox="1"/>
            <p:nvPr/>
          </p:nvSpPr>
          <p:spPr>
            <a:xfrm>
              <a:off x="9201853" y="5674914"/>
              <a:ext cx="4079952" cy="369332"/>
            </a:xfrm>
            <a:prstGeom prst="rect">
              <a:avLst/>
            </a:prstGeom>
            <a:noFill/>
          </p:spPr>
          <p:txBody>
            <a:bodyPr wrap="square" rtlCol="0">
              <a:spAutoFit/>
            </a:bodyPr>
            <a:lstStyle/>
            <a:p>
              <a:r>
                <a:rPr lang="en-US" dirty="0"/>
                <a:t>Triplet Input: </a:t>
              </a:r>
            </a:p>
          </p:txBody>
        </p:sp>
        <p:sp>
          <p:nvSpPr>
            <p:cNvPr id="35" name="Shape 173"/>
            <p:cNvSpPr/>
            <p:nvPr/>
          </p:nvSpPr>
          <p:spPr>
            <a:xfrm>
              <a:off x="11338069" y="5767981"/>
              <a:ext cx="186996" cy="186996"/>
            </a:xfrm>
            <a:prstGeom prst="ellipse">
              <a:avLst/>
            </a:prstGeom>
            <a:solidFill>
              <a:srgbClr val="CC0000"/>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36" name="Shape 172"/>
            <p:cNvSpPr/>
            <p:nvPr/>
          </p:nvSpPr>
          <p:spPr>
            <a:xfrm>
              <a:off x="11058181" y="5767981"/>
              <a:ext cx="182182" cy="182182"/>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37" name="Shape 172"/>
            <p:cNvSpPr/>
            <p:nvPr/>
          </p:nvSpPr>
          <p:spPr>
            <a:xfrm>
              <a:off x="10778293" y="5767981"/>
              <a:ext cx="182182" cy="182182"/>
            </a:xfrm>
            <a:prstGeom prst="ellipse">
              <a:avLst/>
            </a:prstGeom>
            <a:solidFill>
              <a:srgbClr val="6AA84F"/>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grpSp>
      <p:sp>
        <p:nvSpPr>
          <p:cNvPr id="44" name="Rectangle 43"/>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103415" y="6215390"/>
            <a:ext cx="9663110" cy="523220"/>
          </a:xfrm>
          <a:prstGeom prst="rect">
            <a:avLst/>
          </a:prstGeom>
          <a:noFill/>
        </p:spPr>
        <p:txBody>
          <a:bodyPr wrap="square" rtlCol="0">
            <a:spAutoFit/>
          </a:bodyPr>
          <a:lstStyle/>
          <a:p>
            <a:r>
              <a:rPr lang="en-US" sz="2800" b="1" dirty="0"/>
              <a:t>Pull positive pair/Push negative pair</a:t>
            </a:r>
          </a:p>
        </p:txBody>
      </p:sp>
      <p:sp>
        <p:nvSpPr>
          <p:cNvPr id="47" name="Title 1"/>
          <p:cNvSpPr txBox="1">
            <a:spLocks/>
          </p:cNvSpPr>
          <p:nvPr/>
        </p:nvSpPr>
        <p:spPr>
          <a:xfrm>
            <a:off x="8264325" y="5252"/>
            <a:ext cx="118852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Embedding Loss</a:t>
            </a:r>
          </a:p>
        </p:txBody>
      </p:sp>
      <p:sp>
        <p:nvSpPr>
          <p:cNvPr id="48" name="Rectangle 47"/>
          <p:cNvSpPr/>
          <p:nvPr/>
        </p:nvSpPr>
        <p:spPr>
          <a:xfrm flipV="1">
            <a:off x="-2666642" y="7008141"/>
            <a:ext cx="5834209" cy="485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1" y="651250"/>
            <a:ext cx="8103026" cy="501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747439" y="2519874"/>
            <a:ext cx="2620841" cy="369332"/>
          </a:xfrm>
          <a:prstGeom prst="rect">
            <a:avLst/>
          </a:prstGeom>
          <a:noFill/>
        </p:spPr>
        <p:txBody>
          <a:bodyPr wrap="square" rtlCol="0">
            <a:spAutoFit/>
          </a:bodyPr>
          <a:lstStyle/>
          <a:p>
            <a:r>
              <a:rPr lang="en-US" dirty="0"/>
              <a:t>Output feature space</a:t>
            </a:r>
          </a:p>
        </p:txBody>
      </p:sp>
      <p:sp>
        <p:nvSpPr>
          <p:cNvPr id="50" name="TextBox 49"/>
          <p:cNvSpPr txBox="1"/>
          <p:nvPr/>
        </p:nvSpPr>
        <p:spPr>
          <a:xfrm>
            <a:off x="103415" y="2425953"/>
            <a:ext cx="2620841" cy="369332"/>
          </a:xfrm>
          <a:prstGeom prst="rect">
            <a:avLst/>
          </a:prstGeom>
          <a:noFill/>
        </p:spPr>
        <p:txBody>
          <a:bodyPr wrap="square" rtlCol="0">
            <a:spAutoFit/>
          </a:bodyPr>
          <a:lstStyle/>
          <a:p>
            <a:r>
              <a:rPr lang="en-US" dirty="0"/>
              <a:t>Output feature space</a:t>
            </a:r>
          </a:p>
        </p:txBody>
      </p:sp>
    </p:spTree>
    <p:extLst>
      <p:ext uri="{BB962C8B-B14F-4D97-AF65-F5344CB8AC3E}">
        <p14:creationId xmlns:p14="http://schemas.microsoft.com/office/powerpoint/2010/main" val="41288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9" presetClass="path" presetSubtype="0" accel="50000" decel="50000" fill="hold" grpId="1" nodeType="clickEffect">
                                  <p:stCondLst>
                                    <p:cond delay="0"/>
                                  </p:stCondLst>
                                  <p:childTnLst>
                                    <p:animMotion origin="layout" path="M 1.66667E-6 3.33333E-6 L -0.12539 -0.2257 " pathEditMode="relative" rAng="0" ptsTypes="AA">
                                      <p:cBhvr>
                                        <p:cTn id="16" dur="1000" fill="hold"/>
                                        <p:tgtEl>
                                          <p:spTgt spid="172"/>
                                        </p:tgtEl>
                                        <p:attrNameLst>
                                          <p:attrName>ppt_x</p:attrName>
                                          <p:attrName>ppt_y</p:attrName>
                                        </p:attrNameLst>
                                      </p:cBhvr>
                                      <p:rCtr x="-6276" y="-11296"/>
                                    </p:animMotion>
                                  </p:childTnLst>
                                </p:cTn>
                              </p:par>
                            </p:childTnLst>
                          </p:cTn>
                        </p:par>
                      </p:childTnLst>
                    </p:cTn>
                  </p:par>
                  <p:par>
                    <p:cTn id="17" fill="hold">
                      <p:stCondLst>
                        <p:cond delay="indefinite"/>
                      </p:stCondLst>
                      <p:childTnLst>
                        <p:par>
                          <p:cTn id="18" fill="hold">
                            <p:stCondLst>
                              <p:cond delay="0"/>
                            </p:stCondLst>
                            <p:childTnLst>
                              <p:par>
                                <p:cTn id="19" presetID="56" presetClass="path" presetSubtype="0" accel="50000" decel="50000" fill="hold" grpId="1" nodeType="clickEffect">
                                  <p:stCondLst>
                                    <p:cond delay="0"/>
                                  </p:stCondLst>
                                  <p:childTnLst>
                                    <p:animMotion origin="layout" path="M 4.79167E-6 -2.59259E-6 L 0.08424 -0.03773 " pathEditMode="relative" rAng="0" ptsTypes="AA">
                                      <p:cBhvr>
                                        <p:cTn id="20" dur="1000" fill="hold"/>
                                        <p:tgtEl>
                                          <p:spTgt spid="173"/>
                                        </p:tgtEl>
                                        <p:attrNameLst>
                                          <p:attrName>ppt_x</p:attrName>
                                          <p:attrName>ppt_y</p:attrName>
                                        </p:attrNameLst>
                                      </p:cBhvr>
                                      <p:rCtr x="4206" y="-1898"/>
                                    </p:animMotion>
                                  </p:childTnLst>
                                </p:cTn>
                              </p:par>
                              <p:par>
                                <p:cTn id="21" presetID="53" presetClass="entr" presetSubtype="16" fill="hold" nodeType="withEffect">
                                  <p:stCondLst>
                                    <p:cond delay="0"/>
                                  </p:stCondLst>
                                  <p:childTnLst>
                                    <p:set>
                                      <p:cBhvr>
                                        <p:cTn id="22" dur="1" fill="hold">
                                          <p:stCondLst>
                                            <p:cond delay="0"/>
                                          </p:stCondLst>
                                        </p:cTn>
                                        <p:tgtEl>
                                          <p:spTgt spid="174"/>
                                        </p:tgtEl>
                                        <p:attrNameLst>
                                          <p:attrName>style.visibility</p:attrName>
                                        </p:attrNameLst>
                                      </p:cBhvr>
                                      <p:to>
                                        <p:strVal val="visible"/>
                                      </p:to>
                                    </p:set>
                                    <p:anim calcmode="lin" valueType="num">
                                      <p:cBhvr>
                                        <p:cTn id="23" dur="500" fill="hold"/>
                                        <p:tgtEl>
                                          <p:spTgt spid="174"/>
                                        </p:tgtEl>
                                        <p:attrNameLst>
                                          <p:attrName>ppt_w</p:attrName>
                                        </p:attrNameLst>
                                      </p:cBhvr>
                                      <p:tavLst>
                                        <p:tav tm="0">
                                          <p:val>
                                            <p:fltVal val="0"/>
                                          </p:val>
                                        </p:tav>
                                        <p:tav tm="100000">
                                          <p:val>
                                            <p:strVal val="#ppt_w"/>
                                          </p:val>
                                        </p:tav>
                                      </p:tavLst>
                                    </p:anim>
                                    <p:anim calcmode="lin" valueType="num">
                                      <p:cBhvr>
                                        <p:cTn id="24" dur="500" fill="hold"/>
                                        <p:tgtEl>
                                          <p:spTgt spid="174"/>
                                        </p:tgtEl>
                                        <p:attrNameLst>
                                          <p:attrName>ppt_h</p:attrName>
                                        </p:attrNameLst>
                                      </p:cBhvr>
                                      <p:tavLst>
                                        <p:tav tm="0">
                                          <p:val>
                                            <p:fltVal val="0"/>
                                          </p:val>
                                        </p:tav>
                                        <p:tav tm="100000">
                                          <p:val>
                                            <p:strVal val="#ppt_h"/>
                                          </p:val>
                                        </p:tav>
                                      </p:tavLst>
                                    </p:anim>
                                    <p:animEffect transition="in" filter="fade">
                                      <p:cBhvr>
                                        <p:cTn id="25" dur="500"/>
                                        <p:tgtEl>
                                          <p:spTgt spid="174"/>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9" presetClass="path" presetSubtype="0" accel="50000" decel="50000" fill="hold" grpId="1" nodeType="clickEffect">
                                  <p:stCondLst>
                                    <p:cond delay="0"/>
                                  </p:stCondLst>
                                  <p:childTnLst>
                                    <p:animMotion origin="layout" path="M 1.25E-6 4.07407E-6 L -0.08477 -0.15093 " pathEditMode="relative" rAng="0" ptsTypes="AA">
                                      <p:cBhvr>
                                        <p:cTn id="41" dur="1000" fill="hold"/>
                                        <p:tgtEl>
                                          <p:spTgt spid="39"/>
                                        </p:tgtEl>
                                        <p:attrNameLst>
                                          <p:attrName>ppt_x</p:attrName>
                                          <p:attrName>ppt_y</p:attrName>
                                        </p:attrNameLst>
                                      </p:cBhvr>
                                      <p:rCtr x="-4245" y="-7546"/>
                                    </p:animMotion>
                                  </p:childTnLst>
                                </p:cTn>
                              </p:par>
                              <p:par>
                                <p:cTn id="42" presetID="56" presetClass="path" presetSubtype="0" accel="50000" decel="50000" fill="hold" grpId="1" nodeType="withEffect">
                                  <p:stCondLst>
                                    <p:cond delay="0"/>
                                  </p:stCondLst>
                                  <p:childTnLst>
                                    <p:animMotion origin="layout" path="M -3.125E-6 0 L 0.0681 0.10255 " pathEditMode="relative" rAng="0" ptsTypes="AA">
                                      <p:cBhvr>
                                        <p:cTn id="43" dur="1000" fill="hold"/>
                                        <p:tgtEl>
                                          <p:spTgt spid="40"/>
                                        </p:tgtEl>
                                        <p:attrNameLst>
                                          <p:attrName>ppt_x</p:attrName>
                                          <p:attrName>ppt_y</p:attrName>
                                        </p:attrNameLst>
                                      </p:cBhvr>
                                      <p:rCtr x="3398" y="5116"/>
                                    </p:animMotion>
                                  </p:childTnLst>
                                </p:cTn>
                              </p:par>
                              <p:par>
                                <p:cTn id="44" presetID="53" presetClass="entr" presetSubtype="16"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500" fill="hold"/>
                                        <p:tgtEl>
                                          <p:spTgt spid="42"/>
                                        </p:tgtEl>
                                        <p:attrNameLst>
                                          <p:attrName>ppt_w</p:attrName>
                                        </p:attrNameLst>
                                      </p:cBhvr>
                                      <p:tavLst>
                                        <p:tav tm="0">
                                          <p:val>
                                            <p:fltVal val="0"/>
                                          </p:val>
                                        </p:tav>
                                        <p:tav tm="100000">
                                          <p:val>
                                            <p:strVal val="#ppt_w"/>
                                          </p:val>
                                        </p:tav>
                                      </p:tavLst>
                                    </p:anim>
                                    <p:anim calcmode="lin" valueType="num">
                                      <p:cBhvr>
                                        <p:cTn id="47" dur="500" fill="hold"/>
                                        <p:tgtEl>
                                          <p:spTgt spid="42"/>
                                        </p:tgtEl>
                                        <p:attrNameLst>
                                          <p:attrName>ppt_h</p:attrName>
                                        </p:attrNameLst>
                                      </p:cBhvr>
                                      <p:tavLst>
                                        <p:tav tm="0">
                                          <p:val>
                                            <p:fltVal val="0"/>
                                          </p:val>
                                        </p:tav>
                                        <p:tav tm="100000">
                                          <p:val>
                                            <p:strVal val="#ppt_h"/>
                                          </p:val>
                                        </p:tav>
                                      </p:tavLst>
                                    </p:anim>
                                    <p:animEffect transition="in" filter="fade">
                                      <p:cBhvr>
                                        <p:cTn id="48" dur="500"/>
                                        <p:tgtEl>
                                          <p:spTgt spid="42"/>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2" grpId="1" animBg="1"/>
      <p:bldP spid="173" grpId="0" animBg="1"/>
      <p:bldP spid="173" grpId="1" animBg="1"/>
      <p:bldP spid="14" grpId="0" animBg="1"/>
      <p:bldP spid="18" grpId="0"/>
      <p:bldP spid="39" grpId="0" animBg="1"/>
      <p:bldP spid="39" grpId="1" animBg="1"/>
      <p:bldP spid="40" grpId="0" animBg="1"/>
      <p:bldP spid="40" grpId="1" animBg="1"/>
      <p:bldP spid="41" grpId="0" animBg="1"/>
      <p:bldP spid="43" grpId="0"/>
      <p:bldP spid="3" grpId="0"/>
      <p:bldP spid="5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eft-Right Arrow 3"/>
          <p:cNvSpPr/>
          <p:nvPr/>
        </p:nvSpPr>
        <p:spPr>
          <a:xfrm>
            <a:off x="4108395" y="1746680"/>
            <a:ext cx="3504603" cy="291619"/>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676" y="4079578"/>
            <a:ext cx="1156291" cy="1156291"/>
          </a:xfrm>
          <a:prstGeom prst="rect">
            <a:avLst/>
          </a:prstGeom>
          <a:effectLst>
            <a:outerShdw blurRad="63500" sx="102000" sy="102000" algn="ctr" rotWithShape="0">
              <a:prstClr val="black">
                <a:alpha val="40000"/>
              </a:prstClr>
            </a:outerShdw>
          </a:effectLst>
        </p:spPr>
      </p:pic>
      <p:sp>
        <p:nvSpPr>
          <p:cNvPr id="6" name="Rectangle 5"/>
          <p:cNvSpPr/>
          <p:nvPr/>
        </p:nvSpPr>
        <p:spPr>
          <a:xfrm>
            <a:off x="3881110" y="1814265"/>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Parallelogram 6"/>
          <p:cNvSpPr/>
          <p:nvPr/>
        </p:nvSpPr>
        <p:spPr>
          <a:xfrm>
            <a:off x="3336356" y="2806925"/>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19652" y="1826567"/>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Rectangle 8"/>
          <p:cNvSpPr/>
          <p:nvPr/>
        </p:nvSpPr>
        <p:spPr>
          <a:xfrm>
            <a:off x="3780450" y="1775497"/>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ectangle 9"/>
          <p:cNvSpPr/>
          <p:nvPr/>
        </p:nvSpPr>
        <p:spPr>
          <a:xfrm>
            <a:off x="3675878" y="1896276"/>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Rectangle 10"/>
          <p:cNvSpPr/>
          <p:nvPr/>
        </p:nvSpPr>
        <p:spPr>
          <a:xfrm>
            <a:off x="3624805" y="1688411"/>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Parallelogram 11"/>
          <p:cNvSpPr/>
          <p:nvPr/>
        </p:nvSpPr>
        <p:spPr>
          <a:xfrm>
            <a:off x="3452085" y="2328693"/>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a:off x="3131552" y="3362185"/>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35391" y="1896276"/>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5" name="Straight Connector 14"/>
          <p:cNvCxnSpPr/>
          <p:nvPr/>
        </p:nvCxnSpPr>
        <p:spPr>
          <a:xfrm flipV="1">
            <a:off x="3618326" y="1891330"/>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17" name="Up Arrow 16"/>
          <p:cNvSpPr/>
          <p:nvPr/>
        </p:nvSpPr>
        <p:spPr>
          <a:xfrm>
            <a:off x="3656224" y="309280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 Arrow 17"/>
          <p:cNvSpPr/>
          <p:nvPr/>
        </p:nvSpPr>
        <p:spPr>
          <a:xfrm>
            <a:off x="3656224" y="254489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 Arrow 18"/>
          <p:cNvSpPr/>
          <p:nvPr/>
        </p:nvSpPr>
        <p:spPr>
          <a:xfrm>
            <a:off x="3655985" y="206990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4880" y="4079578"/>
            <a:ext cx="1156291" cy="1156291"/>
          </a:xfrm>
          <a:prstGeom prst="rect">
            <a:avLst/>
          </a:prstGeom>
          <a:ln>
            <a:noFill/>
          </a:ln>
          <a:effectLst>
            <a:outerShdw blurRad="50800" dist="38100" dir="2700000" algn="tl" rotWithShape="0">
              <a:prstClr val="black">
                <a:alpha val="40000"/>
              </a:prstClr>
            </a:outerShdw>
          </a:effectLst>
        </p:spPr>
      </p:pic>
      <p:sp>
        <p:nvSpPr>
          <p:cNvPr id="21" name="TextBox 20"/>
          <p:cNvSpPr txBox="1"/>
          <p:nvPr/>
        </p:nvSpPr>
        <p:spPr>
          <a:xfrm>
            <a:off x="2168499" y="2532275"/>
            <a:ext cx="968034" cy="584775"/>
          </a:xfrm>
          <a:prstGeom prst="rect">
            <a:avLst/>
          </a:prstGeom>
          <a:noFill/>
        </p:spPr>
        <p:txBody>
          <a:bodyPr wrap="square" rtlCol="0">
            <a:spAutoFit/>
          </a:bodyPr>
          <a:lstStyle/>
          <a:p>
            <a:pPr algn="ctr"/>
            <a:r>
              <a:rPr lang="en-US" sz="1600" dirty="0">
                <a:solidFill>
                  <a:srgbClr val="FF0000"/>
                </a:solidFill>
              </a:rPr>
              <a:t>Learned Weights</a:t>
            </a:r>
          </a:p>
        </p:txBody>
      </p:sp>
      <p:sp>
        <p:nvSpPr>
          <p:cNvPr id="22" name="TextBox 21"/>
          <p:cNvSpPr txBox="1"/>
          <p:nvPr/>
        </p:nvSpPr>
        <p:spPr>
          <a:xfrm>
            <a:off x="2758123" y="1702379"/>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23" name="TextBox 22"/>
          <p:cNvSpPr txBox="1"/>
          <p:nvPr/>
        </p:nvSpPr>
        <p:spPr>
          <a:xfrm>
            <a:off x="2410802" y="808378"/>
            <a:ext cx="2714978" cy="523220"/>
          </a:xfrm>
          <a:prstGeom prst="rect">
            <a:avLst/>
          </a:prstGeom>
          <a:noFill/>
        </p:spPr>
        <p:txBody>
          <a:bodyPr wrap="square" rtlCol="0">
            <a:spAutoFit/>
          </a:bodyPr>
          <a:lstStyle/>
          <a:p>
            <a:pPr algn="ctr"/>
            <a:r>
              <a:rPr lang="en-US" sz="2800" dirty="0"/>
              <a:t>Photo Net</a:t>
            </a:r>
          </a:p>
        </p:txBody>
      </p:sp>
      <p:sp>
        <p:nvSpPr>
          <p:cNvPr id="24" name="Rectangle 23"/>
          <p:cNvSpPr/>
          <p:nvPr/>
        </p:nvSpPr>
        <p:spPr>
          <a:xfrm>
            <a:off x="3242140" y="2328501"/>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3302938" y="2277431"/>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3198366" y="2398210"/>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Rectangle 26"/>
          <p:cNvSpPr/>
          <p:nvPr/>
        </p:nvSpPr>
        <p:spPr>
          <a:xfrm>
            <a:off x="3357879" y="2398210"/>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8" name="Straight Connector 27"/>
          <p:cNvCxnSpPr/>
          <p:nvPr/>
        </p:nvCxnSpPr>
        <p:spPr>
          <a:xfrm flipV="1">
            <a:off x="3192098" y="2393666"/>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29" name="Rectangle 28"/>
          <p:cNvSpPr/>
          <p:nvPr/>
        </p:nvSpPr>
        <p:spPr>
          <a:xfrm>
            <a:off x="3176292" y="2844866"/>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Rectangle 29"/>
          <p:cNvSpPr/>
          <p:nvPr/>
        </p:nvSpPr>
        <p:spPr>
          <a:xfrm>
            <a:off x="3237090" y="2793796"/>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3132518" y="2914575"/>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Rectangle 31"/>
          <p:cNvSpPr/>
          <p:nvPr/>
        </p:nvSpPr>
        <p:spPr>
          <a:xfrm>
            <a:off x="3081445" y="2728134"/>
            <a:ext cx="51073" cy="1864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3" name="Straight Connector 32"/>
          <p:cNvCxnSpPr/>
          <p:nvPr/>
        </p:nvCxnSpPr>
        <p:spPr>
          <a:xfrm>
            <a:off x="3074966" y="2914575"/>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34" name="Rectangle 33"/>
          <p:cNvSpPr/>
          <p:nvPr/>
        </p:nvSpPr>
        <p:spPr>
          <a:xfrm>
            <a:off x="3005415" y="3431411"/>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5" name="Rectangle 34"/>
          <p:cNvSpPr/>
          <p:nvPr/>
        </p:nvSpPr>
        <p:spPr>
          <a:xfrm>
            <a:off x="2843957" y="3443713"/>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6" name="Rectangle 35"/>
          <p:cNvSpPr/>
          <p:nvPr/>
        </p:nvSpPr>
        <p:spPr>
          <a:xfrm>
            <a:off x="2904755" y="3392643"/>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7" name="Rectangle 36"/>
          <p:cNvSpPr/>
          <p:nvPr/>
        </p:nvSpPr>
        <p:spPr>
          <a:xfrm>
            <a:off x="2959696" y="3513422"/>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8" name="Straight Connector 37"/>
          <p:cNvCxnSpPr/>
          <p:nvPr/>
        </p:nvCxnSpPr>
        <p:spPr>
          <a:xfrm flipV="1">
            <a:off x="2843307" y="3532425"/>
            <a:ext cx="220174" cy="3030"/>
          </a:xfrm>
          <a:prstGeom prst="line">
            <a:avLst/>
          </a:prstGeom>
          <a:ln w="12700"/>
        </p:spPr>
        <p:style>
          <a:lnRef idx="2">
            <a:schemeClr val="dk1"/>
          </a:lnRef>
          <a:fillRef idx="0">
            <a:schemeClr val="dk1"/>
          </a:fillRef>
          <a:effectRef idx="1">
            <a:schemeClr val="dk1"/>
          </a:effectRef>
          <a:fontRef idx="minor">
            <a:schemeClr val="tx1"/>
          </a:fontRef>
        </p:style>
      </p:cxnSp>
      <p:sp>
        <p:nvSpPr>
          <p:cNvPr id="39" name="Parallelogram 38"/>
          <p:cNvSpPr/>
          <p:nvPr/>
        </p:nvSpPr>
        <p:spPr>
          <a:xfrm>
            <a:off x="7445293" y="2806925"/>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arallelogram 39"/>
          <p:cNvSpPr/>
          <p:nvPr/>
        </p:nvSpPr>
        <p:spPr>
          <a:xfrm>
            <a:off x="7561022" y="2328693"/>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arallelogram 40"/>
          <p:cNvSpPr/>
          <p:nvPr/>
        </p:nvSpPr>
        <p:spPr>
          <a:xfrm>
            <a:off x="7240489" y="3362185"/>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Up Arrow 42"/>
          <p:cNvSpPr/>
          <p:nvPr/>
        </p:nvSpPr>
        <p:spPr>
          <a:xfrm>
            <a:off x="7765161" y="309280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Up Arrow 43"/>
          <p:cNvSpPr/>
          <p:nvPr/>
        </p:nvSpPr>
        <p:spPr>
          <a:xfrm>
            <a:off x="7765161" y="2544898"/>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Up Arrow 44"/>
          <p:cNvSpPr/>
          <p:nvPr/>
        </p:nvSpPr>
        <p:spPr>
          <a:xfrm>
            <a:off x="7764922" y="206990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8546282" y="2599298"/>
            <a:ext cx="968034" cy="584775"/>
          </a:xfrm>
          <a:prstGeom prst="rect">
            <a:avLst/>
          </a:prstGeom>
          <a:noFill/>
        </p:spPr>
        <p:txBody>
          <a:bodyPr wrap="square" rtlCol="0">
            <a:spAutoFit/>
          </a:bodyPr>
          <a:lstStyle/>
          <a:p>
            <a:pPr algn="ctr"/>
            <a:r>
              <a:rPr lang="en-US" sz="1600" dirty="0">
                <a:solidFill>
                  <a:srgbClr val="008000"/>
                </a:solidFill>
              </a:rPr>
              <a:t>Learned Weights</a:t>
            </a:r>
          </a:p>
        </p:txBody>
      </p:sp>
      <p:sp>
        <p:nvSpPr>
          <p:cNvPr id="47" name="TextBox 46"/>
          <p:cNvSpPr txBox="1"/>
          <p:nvPr/>
        </p:nvSpPr>
        <p:spPr>
          <a:xfrm>
            <a:off x="7959391" y="1722066"/>
            <a:ext cx="968034" cy="338554"/>
          </a:xfrm>
          <a:prstGeom prst="rect">
            <a:avLst/>
          </a:prstGeom>
          <a:noFill/>
        </p:spPr>
        <p:txBody>
          <a:bodyPr wrap="square" rtlCol="0">
            <a:spAutoFit/>
          </a:bodyPr>
          <a:lstStyle/>
          <a:p>
            <a:pPr algn="ctr"/>
            <a:r>
              <a:rPr lang="en-US" sz="1600" dirty="0">
                <a:solidFill>
                  <a:srgbClr val="F69240"/>
                </a:solidFill>
              </a:rPr>
              <a:t>Feature</a:t>
            </a:r>
          </a:p>
        </p:txBody>
      </p:sp>
      <p:sp>
        <p:nvSpPr>
          <p:cNvPr id="48" name="TextBox 47"/>
          <p:cNvSpPr txBox="1"/>
          <p:nvPr/>
        </p:nvSpPr>
        <p:spPr>
          <a:xfrm>
            <a:off x="6519739" y="808378"/>
            <a:ext cx="2714978" cy="523220"/>
          </a:xfrm>
          <a:prstGeom prst="rect">
            <a:avLst/>
          </a:prstGeom>
          <a:noFill/>
        </p:spPr>
        <p:txBody>
          <a:bodyPr wrap="square" rtlCol="0">
            <a:spAutoFit/>
          </a:bodyPr>
          <a:lstStyle/>
          <a:p>
            <a:pPr algn="ctr"/>
            <a:r>
              <a:rPr lang="en-US" sz="2800" dirty="0"/>
              <a:t>Sketch Net</a:t>
            </a:r>
          </a:p>
        </p:txBody>
      </p:sp>
      <p:sp>
        <p:nvSpPr>
          <p:cNvPr id="49" name="Rectangle 48"/>
          <p:cNvSpPr/>
          <p:nvPr/>
        </p:nvSpPr>
        <p:spPr>
          <a:xfrm>
            <a:off x="8369477" y="2326337"/>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0" name="Rectangle 49"/>
          <p:cNvSpPr/>
          <p:nvPr/>
        </p:nvSpPr>
        <p:spPr>
          <a:xfrm>
            <a:off x="8480276" y="2275267"/>
            <a:ext cx="48639" cy="12077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Rectangle 50"/>
          <p:cNvSpPr/>
          <p:nvPr/>
        </p:nvSpPr>
        <p:spPr>
          <a:xfrm>
            <a:off x="8325703" y="2396046"/>
            <a:ext cx="48639" cy="90797"/>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8430450" y="2396046"/>
            <a:ext cx="45719" cy="7536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3" name="Straight Connector 52"/>
          <p:cNvCxnSpPr/>
          <p:nvPr/>
        </p:nvCxnSpPr>
        <p:spPr>
          <a:xfrm flipV="1">
            <a:off x="8319435" y="2391502"/>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54" name="Rectangle 53"/>
          <p:cNvSpPr/>
          <p:nvPr/>
        </p:nvSpPr>
        <p:spPr>
          <a:xfrm>
            <a:off x="8713819" y="3462716"/>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5" name="Rectangle 54"/>
          <p:cNvSpPr/>
          <p:nvPr/>
        </p:nvSpPr>
        <p:spPr>
          <a:xfrm>
            <a:off x="8774617" y="3411646"/>
            <a:ext cx="48639" cy="12077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6" name="Rectangle 55"/>
          <p:cNvSpPr/>
          <p:nvPr/>
        </p:nvSpPr>
        <p:spPr>
          <a:xfrm>
            <a:off x="8670045" y="3532425"/>
            <a:ext cx="48639" cy="90797"/>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8618972" y="3345984"/>
            <a:ext cx="51073" cy="18644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8" name="Straight Connector 57"/>
          <p:cNvCxnSpPr/>
          <p:nvPr/>
        </p:nvCxnSpPr>
        <p:spPr>
          <a:xfrm>
            <a:off x="8612493" y="3532425"/>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59" name="Rectangle 58"/>
          <p:cNvSpPr/>
          <p:nvPr/>
        </p:nvSpPr>
        <p:spPr>
          <a:xfrm>
            <a:off x="8592001" y="2834479"/>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59"/>
          <p:cNvSpPr/>
          <p:nvPr/>
        </p:nvSpPr>
        <p:spPr>
          <a:xfrm>
            <a:off x="8430543" y="2846781"/>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Rectangle 60"/>
          <p:cNvSpPr/>
          <p:nvPr/>
        </p:nvSpPr>
        <p:spPr>
          <a:xfrm>
            <a:off x="8491341" y="2795711"/>
            <a:ext cx="48639" cy="12077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8546282" y="2916490"/>
            <a:ext cx="45719" cy="7536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3" name="Straight Connector 62"/>
          <p:cNvCxnSpPr/>
          <p:nvPr/>
        </p:nvCxnSpPr>
        <p:spPr>
          <a:xfrm flipV="1">
            <a:off x="8426728" y="2911545"/>
            <a:ext cx="220174" cy="3030"/>
          </a:xfrm>
          <a:prstGeom prst="line">
            <a:avLst/>
          </a:prstGeom>
          <a:ln w="12700"/>
        </p:spPr>
        <p:style>
          <a:lnRef idx="2">
            <a:schemeClr val="dk1"/>
          </a:lnRef>
          <a:fillRef idx="0">
            <a:schemeClr val="dk1"/>
          </a:fillRef>
          <a:effectRef idx="1">
            <a:schemeClr val="dk1"/>
          </a:effectRef>
          <a:fontRef idx="minor">
            <a:schemeClr val="tx1"/>
          </a:fontRef>
        </p:style>
      </p:cxnSp>
      <p:sp>
        <p:nvSpPr>
          <p:cNvPr id="64" name="Rectangle 63"/>
          <p:cNvSpPr/>
          <p:nvPr/>
        </p:nvSpPr>
        <p:spPr>
          <a:xfrm>
            <a:off x="7733742" y="1850557"/>
            <a:ext cx="50357"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5" name="Rectangle 64"/>
          <p:cNvSpPr/>
          <p:nvPr/>
        </p:nvSpPr>
        <p:spPr>
          <a:xfrm flipV="1">
            <a:off x="7787640" y="1895879"/>
            <a:ext cx="45719"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6" name="Rectangle 65"/>
          <p:cNvSpPr/>
          <p:nvPr/>
        </p:nvSpPr>
        <p:spPr>
          <a:xfrm>
            <a:off x="7833351" y="1826567"/>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7" name="Rectangle 66"/>
          <p:cNvSpPr/>
          <p:nvPr/>
        </p:nvSpPr>
        <p:spPr>
          <a:xfrm>
            <a:off x="7889387" y="1625778"/>
            <a:ext cx="49721" cy="2705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8" name="Rectangle 67"/>
          <p:cNvSpPr/>
          <p:nvPr/>
        </p:nvSpPr>
        <p:spPr>
          <a:xfrm>
            <a:off x="7944328" y="1896276"/>
            <a:ext cx="45719" cy="15608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9" name="Rectangle 68"/>
          <p:cNvSpPr/>
          <p:nvPr/>
        </p:nvSpPr>
        <p:spPr>
          <a:xfrm flipV="1">
            <a:off x="7991207" y="1740093"/>
            <a:ext cx="48521" cy="1538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70" name="Straight Connector 69"/>
          <p:cNvCxnSpPr/>
          <p:nvPr/>
        </p:nvCxnSpPr>
        <p:spPr>
          <a:xfrm>
            <a:off x="7727263" y="1896276"/>
            <a:ext cx="320066" cy="0"/>
          </a:xfrm>
          <a:prstGeom prst="line">
            <a:avLst/>
          </a:prstGeom>
          <a:ln w="12700"/>
        </p:spPr>
        <p:style>
          <a:lnRef idx="2">
            <a:schemeClr val="dk1"/>
          </a:lnRef>
          <a:fillRef idx="0">
            <a:schemeClr val="dk1"/>
          </a:fillRef>
          <a:effectRef idx="1">
            <a:schemeClr val="dk1"/>
          </a:effectRef>
          <a:fontRef idx="minor">
            <a:schemeClr val="tx1"/>
          </a:fontRef>
        </p:style>
      </p:cxnSp>
      <p:sp>
        <p:nvSpPr>
          <p:cNvPr id="71" name="TextBox 70"/>
          <p:cNvSpPr txBox="1"/>
          <p:nvPr/>
        </p:nvSpPr>
        <p:spPr>
          <a:xfrm>
            <a:off x="5070516" y="1963524"/>
            <a:ext cx="1689689" cy="1384995"/>
          </a:xfrm>
          <a:prstGeom prst="rect">
            <a:avLst/>
          </a:prstGeom>
          <a:noFill/>
        </p:spPr>
        <p:txBody>
          <a:bodyPr wrap="square" rtlCol="0">
            <a:spAutoFit/>
          </a:bodyPr>
          <a:lstStyle/>
          <a:p>
            <a:pPr algn="ctr"/>
            <a:r>
              <a:rPr lang="en-US" sz="2800" dirty="0">
                <a:solidFill>
                  <a:srgbClr val="C00000"/>
                </a:solidFill>
              </a:rPr>
              <a:t>Compare</a:t>
            </a:r>
            <a:br>
              <a:rPr lang="en-US" sz="2800" dirty="0">
                <a:solidFill>
                  <a:srgbClr val="C00000"/>
                </a:solidFill>
              </a:rPr>
            </a:br>
            <a:r>
              <a:rPr lang="en-US" sz="2800" dirty="0">
                <a:solidFill>
                  <a:srgbClr val="C00000"/>
                </a:solidFill>
              </a:rPr>
              <a:t>and</a:t>
            </a:r>
          </a:p>
          <a:p>
            <a:pPr algn="ctr"/>
            <a:r>
              <a:rPr lang="en-US" sz="2800" dirty="0">
                <a:solidFill>
                  <a:srgbClr val="C00000"/>
                </a:solidFill>
              </a:rPr>
              <a:t>Adjust</a:t>
            </a:r>
          </a:p>
        </p:txBody>
      </p:sp>
      <p:sp>
        <p:nvSpPr>
          <p:cNvPr id="72" name="Parallelogram 71"/>
          <p:cNvSpPr/>
          <p:nvPr/>
        </p:nvSpPr>
        <p:spPr>
          <a:xfrm rot="5400000">
            <a:off x="1958025" y="2041125"/>
            <a:ext cx="694821" cy="150018"/>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Up Arrow 72"/>
          <p:cNvSpPr/>
          <p:nvPr/>
        </p:nvSpPr>
        <p:spPr>
          <a:xfrm rot="16200000">
            <a:off x="2524583" y="2057411"/>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p Arrow 73"/>
          <p:cNvSpPr/>
          <p:nvPr/>
        </p:nvSpPr>
        <p:spPr>
          <a:xfrm rot="16200000">
            <a:off x="1898132" y="2062416"/>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Parallelogram 74"/>
          <p:cNvSpPr/>
          <p:nvPr/>
        </p:nvSpPr>
        <p:spPr>
          <a:xfrm rot="5400000">
            <a:off x="9091896" y="2048996"/>
            <a:ext cx="694821" cy="150018"/>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Up Arrow 75"/>
          <p:cNvSpPr/>
          <p:nvPr/>
        </p:nvSpPr>
        <p:spPr>
          <a:xfrm rot="5400000">
            <a:off x="9617814" y="2065282"/>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Up Arrow 76"/>
          <p:cNvSpPr/>
          <p:nvPr/>
        </p:nvSpPr>
        <p:spPr>
          <a:xfrm rot="5400000">
            <a:off x="9052323" y="2070287"/>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899895" y="1979573"/>
            <a:ext cx="968034" cy="338554"/>
          </a:xfrm>
          <a:prstGeom prst="rect">
            <a:avLst/>
          </a:prstGeom>
          <a:noFill/>
          <a:ln>
            <a:solidFill>
              <a:schemeClr val="tx1"/>
            </a:solidFill>
          </a:ln>
        </p:spPr>
        <p:txBody>
          <a:bodyPr wrap="square" rtlCol="0">
            <a:spAutoFit/>
          </a:bodyPr>
          <a:lstStyle/>
          <a:p>
            <a:pPr algn="ctr"/>
            <a:r>
              <a:rPr lang="en-US" sz="1600" b="1" dirty="0"/>
              <a:t>Rabbit</a:t>
            </a:r>
          </a:p>
        </p:txBody>
      </p:sp>
      <p:sp>
        <p:nvSpPr>
          <p:cNvPr id="79" name="TextBox 78"/>
          <p:cNvSpPr txBox="1"/>
          <p:nvPr/>
        </p:nvSpPr>
        <p:spPr>
          <a:xfrm>
            <a:off x="9903187" y="2002318"/>
            <a:ext cx="968034" cy="338554"/>
          </a:xfrm>
          <a:prstGeom prst="rect">
            <a:avLst/>
          </a:prstGeom>
          <a:noFill/>
          <a:ln>
            <a:solidFill>
              <a:schemeClr val="tx1"/>
            </a:solidFill>
          </a:ln>
        </p:spPr>
        <p:txBody>
          <a:bodyPr wrap="square" rtlCol="0">
            <a:spAutoFit/>
          </a:bodyPr>
          <a:lstStyle/>
          <a:p>
            <a:pPr algn="ctr"/>
            <a:r>
              <a:rPr lang="en-US" sz="1600" b="1" dirty="0"/>
              <a:t>Rabbit</a:t>
            </a:r>
          </a:p>
        </p:txBody>
      </p:sp>
      <p:sp>
        <p:nvSpPr>
          <p:cNvPr id="80" name="Rectangle 79"/>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descr="http://s2016.siggraph.org/sites/default/files/s16_high_black_right_ta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103415" y="6215390"/>
            <a:ext cx="9663110" cy="523220"/>
          </a:xfrm>
          <a:prstGeom prst="rect">
            <a:avLst/>
          </a:prstGeom>
          <a:noFill/>
        </p:spPr>
        <p:txBody>
          <a:bodyPr wrap="square" rtlCol="0">
            <a:spAutoFit/>
          </a:bodyPr>
          <a:lstStyle/>
          <a:p>
            <a:r>
              <a:rPr lang="en-US" sz="2800" b="1" dirty="0"/>
              <a:t>Classification Loss + Embedding Loss</a:t>
            </a:r>
          </a:p>
        </p:txBody>
      </p:sp>
    </p:spTree>
    <p:extLst>
      <p:ext uri="{BB962C8B-B14F-4D97-AF65-F5344CB8AC3E}">
        <p14:creationId xmlns:p14="http://schemas.microsoft.com/office/powerpoint/2010/main" val="199128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 calcmode="lin" valueType="num">
                                      <p:cBhvr>
                                        <p:cTn id="17" dur="500" fill="hold"/>
                                        <p:tgtEl>
                                          <p:spTgt spid="78"/>
                                        </p:tgtEl>
                                        <p:attrNameLst>
                                          <p:attrName>ppt_w</p:attrName>
                                        </p:attrNameLst>
                                      </p:cBhvr>
                                      <p:tavLst>
                                        <p:tav tm="0">
                                          <p:val>
                                            <p:fltVal val="0"/>
                                          </p:val>
                                        </p:tav>
                                        <p:tav tm="100000">
                                          <p:val>
                                            <p:strVal val="#ppt_w"/>
                                          </p:val>
                                        </p:tav>
                                      </p:tavLst>
                                    </p:anim>
                                    <p:anim calcmode="lin" valueType="num">
                                      <p:cBhvr>
                                        <p:cTn id="18" dur="500" fill="hold"/>
                                        <p:tgtEl>
                                          <p:spTgt spid="78"/>
                                        </p:tgtEl>
                                        <p:attrNameLst>
                                          <p:attrName>ppt_h</p:attrName>
                                        </p:attrNameLst>
                                      </p:cBhvr>
                                      <p:tavLst>
                                        <p:tav tm="0">
                                          <p:val>
                                            <p:fltVal val="0"/>
                                          </p:val>
                                        </p:tav>
                                        <p:tav tm="100000">
                                          <p:val>
                                            <p:strVal val="#ppt_h"/>
                                          </p:val>
                                        </p:tav>
                                      </p:tavLst>
                                    </p:anim>
                                    <p:animEffect transition="in" filter="fade">
                                      <p:cBhvr>
                                        <p:cTn id="19" dur="500"/>
                                        <p:tgtEl>
                                          <p:spTgt spid="7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 calcmode="lin" valueType="num">
                                      <p:cBhvr>
                                        <p:cTn id="22" dur="500" fill="hold"/>
                                        <p:tgtEl>
                                          <p:spTgt spid="75"/>
                                        </p:tgtEl>
                                        <p:attrNameLst>
                                          <p:attrName>ppt_w</p:attrName>
                                        </p:attrNameLst>
                                      </p:cBhvr>
                                      <p:tavLst>
                                        <p:tav tm="0">
                                          <p:val>
                                            <p:fltVal val="0"/>
                                          </p:val>
                                        </p:tav>
                                        <p:tav tm="100000">
                                          <p:val>
                                            <p:strVal val="#ppt_w"/>
                                          </p:val>
                                        </p:tav>
                                      </p:tavLst>
                                    </p:anim>
                                    <p:anim calcmode="lin" valueType="num">
                                      <p:cBhvr>
                                        <p:cTn id="23" dur="500" fill="hold"/>
                                        <p:tgtEl>
                                          <p:spTgt spid="75"/>
                                        </p:tgtEl>
                                        <p:attrNameLst>
                                          <p:attrName>ppt_h</p:attrName>
                                        </p:attrNameLst>
                                      </p:cBhvr>
                                      <p:tavLst>
                                        <p:tav tm="0">
                                          <p:val>
                                            <p:fltVal val="0"/>
                                          </p:val>
                                        </p:tav>
                                        <p:tav tm="100000">
                                          <p:val>
                                            <p:strVal val="#ppt_h"/>
                                          </p:val>
                                        </p:tav>
                                      </p:tavLst>
                                    </p:anim>
                                    <p:animEffect transition="in" filter="fade">
                                      <p:cBhvr>
                                        <p:cTn id="24" dur="500"/>
                                        <p:tgtEl>
                                          <p:spTgt spid="7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p:cTn id="27" dur="500" fill="hold"/>
                                        <p:tgtEl>
                                          <p:spTgt spid="76"/>
                                        </p:tgtEl>
                                        <p:attrNameLst>
                                          <p:attrName>ppt_w</p:attrName>
                                        </p:attrNameLst>
                                      </p:cBhvr>
                                      <p:tavLst>
                                        <p:tav tm="0">
                                          <p:val>
                                            <p:fltVal val="0"/>
                                          </p:val>
                                        </p:tav>
                                        <p:tav tm="100000">
                                          <p:val>
                                            <p:strVal val="#ppt_w"/>
                                          </p:val>
                                        </p:tav>
                                      </p:tavLst>
                                    </p:anim>
                                    <p:anim calcmode="lin" valueType="num">
                                      <p:cBhvr>
                                        <p:cTn id="28" dur="500" fill="hold"/>
                                        <p:tgtEl>
                                          <p:spTgt spid="76"/>
                                        </p:tgtEl>
                                        <p:attrNameLst>
                                          <p:attrName>ppt_h</p:attrName>
                                        </p:attrNameLst>
                                      </p:cBhvr>
                                      <p:tavLst>
                                        <p:tav tm="0">
                                          <p:val>
                                            <p:fltVal val="0"/>
                                          </p:val>
                                        </p:tav>
                                        <p:tav tm="100000">
                                          <p:val>
                                            <p:strVal val="#ppt_h"/>
                                          </p:val>
                                        </p:tav>
                                      </p:tavLst>
                                    </p:anim>
                                    <p:animEffect transition="in" filter="fade">
                                      <p:cBhvr>
                                        <p:cTn id="29" dur="500"/>
                                        <p:tgtEl>
                                          <p:spTgt spid="7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p:cTn id="32" dur="500" fill="hold"/>
                                        <p:tgtEl>
                                          <p:spTgt spid="79"/>
                                        </p:tgtEl>
                                        <p:attrNameLst>
                                          <p:attrName>ppt_w</p:attrName>
                                        </p:attrNameLst>
                                      </p:cBhvr>
                                      <p:tavLst>
                                        <p:tav tm="0">
                                          <p:val>
                                            <p:fltVal val="0"/>
                                          </p:val>
                                        </p:tav>
                                        <p:tav tm="100000">
                                          <p:val>
                                            <p:strVal val="#ppt_w"/>
                                          </p:val>
                                        </p:tav>
                                      </p:tavLst>
                                    </p:anim>
                                    <p:anim calcmode="lin" valueType="num">
                                      <p:cBhvr>
                                        <p:cTn id="33" dur="500" fill="hold"/>
                                        <p:tgtEl>
                                          <p:spTgt spid="79"/>
                                        </p:tgtEl>
                                        <p:attrNameLst>
                                          <p:attrName>ppt_h</p:attrName>
                                        </p:attrNameLst>
                                      </p:cBhvr>
                                      <p:tavLst>
                                        <p:tav tm="0">
                                          <p:val>
                                            <p:fltVal val="0"/>
                                          </p:val>
                                        </p:tav>
                                        <p:tav tm="100000">
                                          <p:val>
                                            <p:strVal val="#ppt_h"/>
                                          </p:val>
                                        </p:tav>
                                      </p:tavLst>
                                    </p:anim>
                                    <p:animEffect transition="in" filter="fade">
                                      <p:cBhvr>
                                        <p:cTn id="34" dur="500"/>
                                        <p:tgtEl>
                                          <p:spTgt spid="7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 calcmode="lin" valueType="num">
                                      <p:cBhvr>
                                        <p:cTn id="37" dur="500" fill="hold"/>
                                        <p:tgtEl>
                                          <p:spTgt spid="77"/>
                                        </p:tgtEl>
                                        <p:attrNameLst>
                                          <p:attrName>ppt_w</p:attrName>
                                        </p:attrNameLst>
                                      </p:cBhvr>
                                      <p:tavLst>
                                        <p:tav tm="0">
                                          <p:val>
                                            <p:fltVal val="0"/>
                                          </p:val>
                                        </p:tav>
                                        <p:tav tm="100000">
                                          <p:val>
                                            <p:strVal val="#ppt_w"/>
                                          </p:val>
                                        </p:tav>
                                      </p:tavLst>
                                    </p:anim>
                                    <p:anim calcmode="lin" valueType="num">
                                      <p:cBhvr>
                                        <p:cTn id="38" dur="500" fill="hold"/>
                                        <p:tgtEl>
                                          <p:spTgt spid="77"/>
                                        </p:tgtEl>
                                        <p:attrNameLst>
                                          <p:attrName>ppt_h</p:attrName>
                                        </p:attrNameLst>
                                      </p:cBhvr>
                                      <p:tavLst>
                                        <p:tav tm="0">
                                          <p:val>
                                            <p:fltVal val="0"/>
                                          </p:val>
                                        </p:tav>
                                        <p:tav tm="100000">
                                          <p:val>
                                            <p:strVal val="#ppt_h"/>
                                          </p:val>
                                        </p:tav>
                                      </p:tavLst>
                                    </p:anim>
                                    <p:animEffect transition="in" filter="fade">
                                      <p:cBhvr>
                                        <p:cTn id="39" dur="500"/>
                                        <p:tgtEl>
                                          <p:spTgt spid="7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p:cTn id="42" dur="500" fill="hold"/>
                                        <p:tgtEl>
                                          <p:spTgt spid="73"/>
                                        </p:tgtEl>
                                        <p:attrNameLst>
                                          <p:attrName>ppt_w</p:attrName>
                                        </p:attrNameLst>
                                      </p:cBhvr>
                                      <p:tavLst>
                                        <p:tav tm="0">
                                          <p:val>
                                            <p:fltVal val="0"/>
                                          </p:val>
                                        </p:tav>
                                        <p:tav tm="100000">
                                          <p:val>
                                            <p:strVal val="#ppt_w"/>
                                          </p:val>
                                        </p:tav>
                                      </p:tavLst>
                                    </p:anim>
                                    <p:anim calcmode="lin" valueType="num">
                                      <p:cBhvr>
                                        <p:cTn id="43" dur="500" fill="hold"/>
                                        <p:tgtEl>
                                          <p:spTgt spid="73"/>
                                        </p:tgtEl>
                                        <p:attrNameLst>
                                          <p:attrName>ppt_h</p:attrName>
                                        </p:attrNameLst>
                                      </p:cBhvr>
                                      <p:tavLst>
                                        <p:tav tm="0">
                                          <p:val>
                                            <p:fltVal val="0"/>
                                          </p:val>
                                        </p:tav>
                                        <p:tav tm="100000">
                                          <p:val>
                                            <p:strVal val="#ppt_h"/>
                                          </p:val>
                                        </p:tav>
                                      </p:tavLst>
                                    </p:anim>
                                    <p:animEffect transition="in" filter="fade">
                                      <p:cBhvr>
                                        <p:cTn id="4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7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103415" y="6215390"/>
            <a:ext cx="9663110" cy="523220"/>
          </a:xfrm>
          <a:prstGeom prst="rect">
            <a:avLst/>
          </a:prstGeom>
          <a:noFill/>
        </p:spPr>
        <p:txBody>
          <a:bodyPr wrap="square" rtlCol="0">
            <a:spAutoFit/>
          </a:bodyPr>
          <a:lstStyle/>
          <a:p>
            <a:r>
              <a:rPr lang="en-US" sz="2800" b="1" dirty="0"/>
              <a:t>Fine tuning the network</a:t>
            </a:r>
          </a:p>
        </p:txBody>
      </p:sp>
      <p:pic>
        <p:nvPicPr>
          <p:cNvPr id="18434" name="Picture 2" descr="http://www.mdpi.com/remotesensing/remotesensing-07-14680/article_deploy/html/images/remotesensing-07-14680-g002-10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958" y="751186"/>
            <a:ext cx="5394961" cy="22285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96505" y="2492155"/>
            <a:ext cx="3970020" cy="369332"/>
          </a:xfrm>
          <a:prstGeom prst="rect">
            <a:avLst/>
          </a:prstGeom>
          <a:noFill/>
        </p:spPr>
        <p:txBody>
          <a:bodyPr wrap="square" rtlCol="0">
            <a:spAutoFit/>
          </a:bodyPr>
          <a:lstStyle/>
          <a:p>
            <a:r>
              <a:rPr lang="en-US" dirty="0"/>
              <a:t>[Hu et al. 2015]</a:t>
            </a:r>
          </a:p>
        </p:txBody>
      </p:sp>
      <p:sp>
        <p:nvSpPr>
          <p:cNvPr id="3" name="TextBox 2"/>
          <p:cNvSpPr txBox="1"/>
          <p:nvPr/>
        </p:nvSpPr>
        <p:spPr>
          <a:xfrm>
            <a:off x="182880" y="205740"/>
            <a:ext cx="3604260" cy="461665"/>
          </a:xfrm>
          <a:prstGeom prst="rect">
            <a:avLst/>
          </a:prstGeom>
          <a:noFill/>
        </p:spPr>
        <p:txBody>
          <a:bodyPr wrap="square" rtlCol="0">
            <a:spAutoFit/>
          </a:bodyPr>
          <a:lstStyle/>
          <a:p>
            <a:r>
              <a:rPr lang="en-US" sz="2400" b="1" dirty="0" err="1"/>
              <a:t>AlexNet</a:t>
            </a:r>
            <a:r>
              <a:rPr lang="en-US" sz="2400" b="1" dirty="0"/>
              <a:t> Model</a:t>
            </a:r>
          </a:p>
        </p:txBody>
      </p:sp>
      <p:sp>
        <p:nvSpPr>
          <p:cNvPr id="83" name="TextBox 82"/>
          <p:cNvSpPr txBox="1"/>
          <p:nvPr/>
        </p:nvSpPr>
        <p:spPr>
          <a:xfrm>
            <a:off x="182880" y="3321972"/>
            <a:ext cx="3604260" cy="461665"/>
          </a:xfrm>
          <a:prstGeom prst="rect">
            <a:avLst/>
          </a:prstGeom>
          <a:noFill/>
        </p:spPr>
        <p:txBody>
          <a:bodyPr wrap="square" rtlCol="0">
            <a:spAutoFit/>
          </a:bodyPr>
          <a:lstStyle/>
          <a:p>
            <a:r>
              <a:rPr lang="en-US" sz="2400" b="1" dirty="0" err="1"/>
              <a:t>GoogleNet</a:t>
            </a:r>
            <a:r>
              <a:rPr lang="en-US" sz="2400" b="1" dirty="0"/>
              <a:t> Model</a:t>
            </a:r>
          </a:p>
        </p:txBody>
      </p:sp>
      <p:pic>
        <p:nvPicPr>
          <p:cNvPr id="18436" name="Picture 4" descr="https://indico.io/blog/wp-content/uploads/2015/08/google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96" y="3833003"/>
            <a:ext cx="9007394" cy="207360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2224391" y="251906"/>
            <a:ext cx="3313889" cy="369332"/>
          </a:xfrm>
          <a:prstGeom prst="rect">
            <a:avLst/>
          </a:prstGeom>
          <a:noFill/>
        </p:spPr>
        <p:txBody>
          <a:bodyPr wrap="square" rtlCol="0">
            <a:spAutoFit/>
          </a:bodyPr>
          <a:lstStyle/>
          <a:p>
            <a:r>
              <a:rPr lang="en-US" dirty="0"/>
              <a:t>[</a:t>
            </a:r>
            <a:r>
              <a:rPr lang="en-US" dirty="0" err="1"/>
              <a:t>Krizhevsky</a:t>
            </a:r>
            <a:r>
              <a:rPr lang="en-US" dirty="0"/>
              <a:t> et al. 2012]</a:t>
            </a:r>
          </a:p>
        </p:txBody>
      </p:sp>
      <p:sp>
        <p:nvSpPr>
          <p:cNvPr id="84" name="Rectangle 83"/>
          <p:cNvSpPr/>
          <p:nvPr/>
        </p:nvSpPr>
        <p:spPr>
          <a:xfrm>
            <a:off x="2698960" y="3368138"/>
            <a:ext cx="2364750" cy="369332"/>
          </a:xfrm>
          <a:prstGeom prst="rect">
            <a:avLst/>
          </a:prstGeom>
        </p:spPr>
        <p:txBody>
          <a:bodyPr wrap="none">
            <a:spAutoFit/>
          </a:bodyPr>
          <a:lstStyle/>
          <a:p>
            <a:r>
              <a:rPr lang="en-US" dirty="0">
                <a:solidFill>
                  <a:srgbClr val="222222"/>
                </a:solidFill>
                <a:latin typeface="Arial" panose="020B0604020202020204" pitchFamily="34" charset="0"/>
              </a:rPr>
              <a:t>[Christian et al. 2015]</a:t>
            </a:r>
            <a:endParaRPr lang="en-US" dirty="0"/>
          </a:p>
        </p:txBody>
      </p:sp>
    </p:spTree>
    <p:extLst>
      <p:ext uri="{BB962C8B-B14F-4D97-AF65-F5344CB8AC3E}">
        <p14:creationId xmlns:p14="http://schemas.microsoft.com/office/powerpoint/2010/main" val="101959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5079" y="331864"/>
            <a:ext cx="3281464" cy="3281464"/>
          </a:xfrm>
          <a:prstGeom prst="rect">
            <a:avLst/>
          </a:prstGeom>
          <a:ln>
            <a:solidFill>
              <a:schemeClr val="tx1"/>
            </a:solidFill>
          </a:ln>
        </p:spPr>
      </p:pic>
      <p:pic>
        <p:nvPicPr>
          <p:cNvPr id="1046" name="Picture 22" descr="https://lh5.googleusercontent.com/zGBdmh8bTKZCpISM2uP4J3hS0sFU_44IbP8Me0n99pHd4yy1wZA9iJDPX6EA-Onc8c2J9yTFr0fHL5CVdPzxePaf8XUwBYLsRjY9c8mUdp_RAvCGqONlPYoonA0QbN46PFBXnq9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079" y="336494"/>
            <a:ext cx="3281464" cy="32814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Rectangle 11"/>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
          </p:nvPr>
        </p:nvSpPr>
        <p:spPr>
          <a:xfrm>
            <a:off x="155985" y="6051200"/>
            <a:ext cx="7998400" cy="806800"/>
          </a:xfrm>
        </p:spPr>
        <p:txBody>
          <a:bodyPr/>
          <a:lstStyle/>
          <a:p>
            <a:r>
              <a:rPr lang="en-US" b="1" dirty="0"/>
              <a:t>How do humans sketch an object?</a:t>
            </a:r>
          </a:p>
        </p:txBody>
      </p:sp>
      <p:pic>
        <p:nvPicPr>
          <p:cNvPr id="11" name="Picture 10" descr="http://s2016.siggraph.org/sites/default/files/s16_high_black_right_ta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9" name="Cloud Callout 8"/>
          <p:cNvSpPr/>
          <p:nvPr/>
        </p:nvSpPr>
        <p:spPr>
          <a:xfrm>
            <a:off x="244695" y="733076"/>
            <a:ext cx="4121737" cy="3127940"/>
          </a:xfrm>
          <a:prstGeom prst="cloudCallout">
            <a:avLst>
              <a:gd name="adj1" fmla="val -46271"/>
              <a:gd name="adj2" fmla="val 6123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8" name="Picture 6" descr="https://c1.staticflickr.com/1/179/385925834_c14d1a56da_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2052" y="1486892"/>
            <a:ext cx="2082297" cy="138684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9" name="Picture 6" descr="https://c1.staticflickr.com/1/179/385925834_c14d1a56da_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4482" y="4000316"/>
            <a:ext cx="2610870" cy="173888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2" descr="http://sketchy.eye.gatech.edu/explore/photos/rabbit/n02325366_1061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82786" y="4000315"/>
            <a:ext cx="1738881" cy="17388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img.dailymail.co.uk/i/pix/2008/01_04/rabbitL_468x597.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3547" y="4004582"/>
            <a:ext cx="1365121" cy="17414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66.media.tumblr.com/4b48cf8b00e66839f3977fdd554046fa/tumblr_nvaxgconhL1qh66wqo2_1280.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36648" y="4000858"/>
            <a:ext cx="1450492" cy="172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51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0"/>
                                  </p:stCondLst>
                                  <p:childTnLst>
                                    <p:set>
                                      <p:cBhvr>
                                        <p:cTn id="6" dur="1" fill="hold">
                                          <p:stCondLst>
                                            <p:cond delay="0"/>
                                          </p:stCondLst>
                                        </p:cTn>
                                        <p:tgtEl>
                                          <p:spTgt spid="1046"/>
                                        </p:tgtEl>
                                        <p:attrNameLst>
                                          <p:attrName>style.visibility</p:attrName>
                                        </p:attrNameLst>
                                      </p:cBhvr>
                                      <p:to>
                                        <p:strVal val="visible"/>
                                      </p:to>
                                    </p:set>
                                  </p:childTnLst>
                                </p:cTn>
                              </p:par>
                              <p:par>
                                <p:cTn id="7" presetID="42" presetClass="entr" presetSubtype="0" fill="hold" nodeType="withEffect">
                                  <p:stCondLst>
                                    <p:cond delay="400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1000"/>
                                        <p:tgtEl>
                                          <p:spTgt spid="19"/>
                                        </p:tgtEl>
                                      </p:cBhvr>
                                    </p:animEffect>
                                    <p:anim calcmode="lin" valueType="num">
                                      <p:cBhvr>
                                        <p:cTn id="10" dur="1000" fill="hold"/>
                                        <p:tgtEl>
                                          <p:spTgt spid="19"/>
                                        </p:tgtEl>
                                        <p:attrNameLst>
                                          <p:attrName>ppt_x</p:attrName>
                                        </p:attrNameLst>
                                      </p:cBhvr>
                                      <p:tavLst>
                                        <p:tav tm="0">
                                          <p:val>
                                            <p:strVal val="#ppt_x"/>
                                          </p:val>
                                        </p:tav>
                                        <p:tav tm="100000">
                                          <p:val>
                                            <p:strVal val="#ppt_x"/>
                                          </p:val>
                                        </p:tav>
                                      </p:tavLst>
                                    </p:anim>
                                    <p:anim calcmode="lin" valueType="num">
                                      <p:cBhvr>
                                        <p:cTn id="11" dur="1000" fill="hold"/>
                                        <p:tgtEl>
                                          <p:spTgt spid="19"/>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40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40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40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7282543" y="4458260"/>
            <a:ext cx="3222171" cy="86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 task on our sketchy dataset</a:t>
            </a:r>
          </a:p>
        </p:txBody>
      </p:sp>
      <p:sp>
        <p:nvSpPr>
          <p:cNvPr id="87" name="Down Arrow 86"/>
          <p:cNvSpPr/>
          <p:nvPr/>
        </p:nvSpPr>
        <p:spPr>
          <a:xfrm>
            <a:off x="9947018" y="5188712"/>
            <a:ext cx="557696" cy="53884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4" name="Rectangle 83"/>
          <p:cNvSpPr/>
          <p:nvPr/>
        </p:nvSpPr>
        <p:spPr>
          <a:xfrm>
            <a:off x="7285922" y="3250633"/>
            <a:ext cx="3222171" cy="86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 task on the </a:t>
            </a:r>
            <a:r>
              <a:rPr lang="en-US" dirty="0" err="1"/>
              <a:t>Eitz</a:t>
            </a:r>
            <a:r>
              <a:rPr lang="en-US" dirty="0"/>
              <a:t> 2012 sketch dataset</a:t>
            </a:r>
          </a:p>
        </p:txBody>
      </p:sp>
      <p:sp>
        <p:nvSpPr>
          <p:cNvPr id="85" name="Down Arrow 84"/>
          <p:cNvSpPr/>
          <p:nvPr/>
        </p:nvSpPr>
        <p:spPr>
          <a:xfrm>
            <a:off x="9950397" y="3981085"/>
            <a:ext cx="557696" cy="53884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TextBox 22"/>
          <p:cNvSpPr txBox="1"/>
          <p:nvPr/>
        </p:nvSpPr>
        <p:spPr>
          <a:xfrm>
            <a:off x="1300284" y="696323"/>
            <a:ext cx="2714978" cy="523220"/>
          </a:xfrm>
          <a:prstGeom prst="rect">
            <a:avLst/>
          </a:prstGeom>
          <a:noFill/>
        </p:spPr>
        <p:txBody>
          <a:bodyPr wrap="square" rtlCol="0">
            <a:spAutoFit/>
          </a:bodyPr>
          <a:lstStyle/>
          <a:p>
            <a:pPr algn="ctr"/>
            <a:r>
              <a:rPr lang="en-US" sz="2800" dirty="0"/>
              <a:t>Photo Net</a:t>
            </a:r>
          </a:p>
        </p:txBody>
      </p:sp>
      <p:grpSp>
        <p:nvGrpSpPr>
          <p:cNvPr id="42" name="Group 41"/>
          <p:cNvGrpSpPr/>
          <p:nvPr/>
        </p:nvGrpSpPr>
        <p:grpSpPr>
          <a:xfrm>
            <a:off x="3857724" y="155163"/>
            <a:ext cx="737702" cy="1680718"/>
            <a:chOff x="856371" y="1857138"/>
            <a:chExt cx="1816072" cy="4137585"/>
          </a:xfrm>
        </p:grpSpPr>
        <p:sp>
          <p:nvSpPr>
            <p:cNvPr id="6" name="Rectangle 5"/>
            <p:cNvSpPr/>
            <p:nvPr/>
          </p:nvSpPr>
          <p:spPr>
            <a:xfrm>
              <a:off x="2070506" y="2003928"/>
              <a:ext cx="56730" cy="8130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Parallelogram 6"/>
            <p:cNvSpPr/>
            <p:nvPr/>
          </p:nvSpPr>
          <p:spPr>
            <a:xfrm>
              <a:off x="1435131" y="3161719"/>
              <a:ext cx="998437" cy="21557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82189" y="2018277"/>
              <a:ext cx="56730" cy="8130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Rectangle 8"/>
            <p:cNvSpPr/>
            <p:nvPr/>
          </p:nvSpPr>
          <p:spPr>
            <a:xfrm>
              <a:off x="1953101" y="1958711"/>
              <a:ext cx="56730" cy="14087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ectangle 9"/>
            <p:cNvSpPr/>
            <p:nvPr/>
          </p:nvSpPr>
          <p:spPr>
            <a:xfrm>
              <a:off x="1831133" y="2099582"/>
              <a:ext cx="53324" cy="16141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Rectangle 10"/>
            <p:cNvSpPr/>
            <p:nvPr/>
          </p:nvSpPr>
          <p:spPr>
            <a:xfrm>
              <a:off x="1771564" y="1857138"/>
              <a:ext cx="59569" cy="24244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Parallelogram 11"/>
            <p:cNvSpPr/>
            <p:nvPr/>
          </p:nvSpPr>
          <p:spPr>
            <a:xfrm>
              <a:off x="1570112" y="2603932"/>
              <a:ext cx="728475" cy="157284"/>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a:off x="1196258" y="3809348"/>
              <a:ext cx="1476185" cy="31872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17182" y="2099582"/>
              <a:ext cx="53324" cy="879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5" name="Straight Connector 14"/>
            <p:cNvCxnSpPr/>
            <p:nvPr/>
          </p:nvCxnSpPr>
          <p:spPr>
            <a:xfrm flipV="1">
              <a:off x="1764008" y="2093813"/>
              <a:ext cx="373310" cy="5769"/>
            </a:xfrm>
            <a:prstGeom prst="line">
              <a:avLst/>
            </a:prstGeom>
            <a:ln w="12700"/>
          </p:spPr>
          <p:style>
            <a:lnRef idx="2">
              <a:schemeClr val="dk1"/>
            </a:lnRef>
            <a:fillRef idx="0">
              <a:schemeClr val="dk1"/>
            </a:fillRef>
            <a:effectRef idx="1">
              <a:schemeClr val="dk1"/>
            </a:effectRef>
            <a:fontRef idx="minor">
              <a:schemeClr val="tx1"/>
            </a:fontRef>
          </p:style>
        </p:cxnSp>
        <p:sp>
          <p:nvSpPr>
            <p:cNvPr id="17" name="Up Arrow 16"/>
            <p:cNvSpPr/>
            <p:nvPr/>
          </p:nvSpPr>
          <p:spPr>
            <a:xfrm>
              <a:off x="1808210" y="3495152"/>
              <a:ext cx="265445" cy="213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 Arrow 17"/>
            <p:cNvSpPr/>
            <p:nvPr/>
          </p:nvSpPr>
          <p:spPr>
            <a:xfrm>
              <a:off x="1808210" y="2856103"/>
              <a:ext cx="265445" cy="213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 Arrow 18"/>
            <p:cNvSpPr/>
            <p:nvPr/>
          </p:nvSpPr>
          <p:spPr>
            <a:xfrm>
              <a:off x="1807931" y="2302097"/>
              <a:ext cx="265445" cy="213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8457" y="4646081"/>
              <a:ext cx="1348642" cy="1348642"/>
            </a:xfrm>
            <a:prstGeom prst="rect">
              <a:avLst/>
            </a:prstGeom>
            <a:ln>
              <a:noFill/>
            </a:ln>
            <a:effectLst>
              <a:outerShdw blurRad="50800" dist="38100" dir="2700000" algn="tl" rotWithShape="0">
                <a:prstClr val="black">
                  <a:alpha val="40000"/>
                </a:prstClr>
              </a:outerShdw>
            </a:effectLst>
          </p:spPr>
        </p:pic>
        <p:sp>
          <p:nvSpPr>
            <p:cNvPr id="24" name="Rectangle 23"/>
            <p:cNvSpPr/>
            <p:nvPr/>
          </p:nvSpPr>
          <p:spPr>
            <a:xfrm>
              <a:off x="1325242" y="2603708"/>
              <a:ext cx="56730" cy="813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1396154" y="2544143"/>
              <a:ext cx="56730" cy="1408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1274186" y="2685014"/>
              <a:ext cx="56730" cy="10590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Rectangle 26"/>
            <p:cNvSpPr/>
            <p:nvPr/>
          </p:nvSpPr>
          <p:spPr>
            <a:xfrm>
              <a:off x="1460235" y="2685014"/>
              <a:ext cx="53324" cy="8790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8" name="Straight Connector 27"/>
            <p:cNvCxnSpPr/>
            <p:nvPr/>
          </p:nvCxnSpPr>
          <p:spPr>
            <a:xfrm flipV="1">
              <a:off x="1266876" y="2679714"/>
              <a:ext cx="249964" cy="2778"/>
            </a:xfrm>
            <a:prstGeom prst="line">
              <a:avLst/>
            </a:prstGeom>
            <a:ln w="12700"/>
          </p:spPr>
          <p:style>
            <a:lnRef idx="2">
              <a:schemeClr val="dk1"/>
            </a:lnRef>
            <a:fillRef idx="0">
              <a:schemeClr val="dk1"/>
            </a:fillRef>
            <a:effectRef idx="1">
              <a:schemeClr val="dk1"/>
            </a:effectRef>
            <a:fontRef idx="minor">
              <a:schemeClr val="tx1"/>
            </a:fontRef>
          </p:style>
        </p:cxnSp>
        <p:sp>
          <p:nvSpPr>
            <p:cNvPr id="29" name="Rectangle 28"/>
            <p:cNvSpPr/>
            <p:nvPr/>
          </p:nvSpPr>
          <p:spPr>
            <a:xfrm>
              <a:off x="1248440" y="3205972"/>
              <a:ext cx="56730" cy="813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Rectangle 29"/>
            <p:cNvSpPr/>
            <p:nvPr/>
          </p:nvSpPr>
          <p:spPr>
            <a:xfrm>
              <a:off x="1319352" y="3146406"/>
              <a:ext cx="56730" cy="1408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197384" y="3287277"/>
              <a:ext cx="56730" cy="10590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Rectangle 31"/>
            <p:cNvSpPr/>
            <p:nvPr/>
          </p:nvSpPr>
          <p:spPr>
            <a:xfrm>
              <a:off x="1137815" y="3069821"/>
              <a:ext cx="59569" cy="21745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3" name="Straight Connector 32"/>
            <p:cNvCxnSpPr/>
            <p:nvPr/>
          </p:nvCxnSpPr>
          <p:spPr>
            <a:xfrm>
              <a:off x="1130259" y="3287277"/>
              <a:ext cx="249232" cy="1113"/>
            </a:xfrm>
            <a:prstGeom prst="line">
              <a:avLst/>
            </a:prstGeom>
            <a:ln w="12700"/>
          </p:spPr>
          <p:style>
            <a:lnRef idx="2">
              <a:schemeClr val="dk1"/>
            </a:lnRef>
            <a:fillRef idx="0">
              <a:schemeClr val="dk1"/>
            </a:fillRef>
            <a:effectRef idx="1">
              <a:schemeClr val="dk1"/>
            </a:effectRef>
            <a:fontRef idx="minor">
              <a:schemeClr val="tx1"/>
            </a:fontRef>
          </p:style>
        </p:cxnSp>
        <p:sp>
          <p:nvSpPr>
            <p:cNvPr id="34" name="Rectangle 33"/>
            <p:cNvSpPr/>
            <p:nvPr/>
          </p:nvSpPr>
          <p:spPr>
            <a:xfrm>
              <a:off x="1049138" y="3890090"/>
              <a:ext cx="56730" cy="813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5" name="Rectangle 34"/>
            <p:cNvSpPr/>
            <p:nvPr/>
          </p:nvSpPr>
          <p:spPr>
            <a:xfrm>
              <a:off x="860821" y="3904438"/>
              <a:ext cx="56730" cy="813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6" name="Rectangle 35"/>
            <p:cNvSpPr/>
            <p:nvPr/>
          </p:nvSpPr>
          <p:spPr>
            <a:xfrm>
              <a:off x="931733" y="3844873"/>
              <a:ext cx="56730" cy="1408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7" name="Rectangle 36"/>
            <p:cNvSpPr/>
            <p:nvPr/>
          </p:nvSpPr>
          <p:spPr>
            <a:xfrm>
              <a:off x="995813" y="3985743"/>
              <a:ext cx="53324" cy="8790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8" name="Straight Connector 37"/>
            <p:cNvCxnSpPr/>
            <p:nvPr/>
          </p:nvCxnSpPr>
          <p:spPr>
            <a:xfrm flipV="1">
              <a:off x="856371" y="3979976"/>
              <a:ext cx="256800" cy="3534"/>
            </a:xfrm>
            <a:prstGeom prst="line">
              <a:avLst/>
            </a:prstGeom>
            <a:ln w="12700"/>
          </p:spPr>
          <p:style>
            <a:lnRef idx="2">
              <a:schemeClr val="dk1"/>
            </a:lnRef>
            <a:fillRef idx="0">
              <a:schemeClr val="dk1"/>
            </a:fillRef>
            <a:effectRef idx="1">
              <a:schemeClr val="dk1"/>
            </a:effectRef>
            <a:fontRef idx="minor">
              <a:schemeClr val="tx1"/>
            </a:fontRef>
          </p:style>
        </p:cxnSp>
      </p:grpSp>
      <p:sp>
        <p:nvSpPr>
          <p:cNvPr id="48" name="TextBox 47"/>
          <p:cNvSpPr txBox="1"/>
          <p:nvPr/>
        </p:nvSpPr>
        <p:spPr>
          <a:xfrm>
            <a:off x="6476021" y="696323"/>
            <a:ext cx="2714978" cy="523220"/>
          </a:xfrm>
          <a:prstGeom prst="rect">
            <a:avLst/>
          </a:prstGeom>
          <a:noFill/>
        </p:spPr>
        <p:txBody>
          <a:bodyPr wrap="square" rtlCol="0">
            <a:spAutoFit/>
          </a:bodyPr>
          <a:lstStyle/>
          <a:p>
            <a:pPr algn="ctr"/>
            <a:r>
              <a:rPr lang="en-US" sz="2800" dirty="0"/>
              <a:t>Sketch Net</a:t>
            </a:r>
          </a:p>
        </p:txBody>
      </p:sp>
      <p:grpSp>
        <p:nvGrpSpPr>
          <p:cNvPr id="16" name="Group 15"/>
          <p:cNvGrpSpPr/>
          <p:nvPr/>
        </p:nvGrpSpPr>
        <p:grpSpPr>
          <a:xfrm>
            <a:off x="9215645" y="92531"/>
            <a:ext cx="751269" cy="1710392"/>
            <a:chOff x="6211789" y="1794506"/>
            <a:chExt cx="1849472" cy="4210637"/>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3327" y="4656501"/>
              <a:ext cx="1348642" cy="1348642"/>
            </a:xfrm>
            <a:prstGeom prst="rect">
              <a:avLst/>
            </a:prstGeom>
            <a:effectLst>
              <a:outerShdw blurRad="63500" sx="102000" sy="102000" algn="ctr" rotWithShape="0">
                <a:prstClr val="black">
                  <a:alpha val="40000"/>
                </a:prstClr>
              </a:outerShdw>
            </a:effectLst>
          </p:spPr>
        </p:pic>
        <p:sp>
          <p:nvSpPr>
            <p:cNvPr id="39" name="Parallelogram 38"/>
            <p:cNvSpPr/>
            <p:nvPr/>
          </p:nvSpPr>
          <p:spPr>
            <a:xfrm>
              <a:off x="6450663" y="3172139"/>
              <a:ext cx="998437" cy="21557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arallelogram 39"/>
            <p:cNvSpPr/>
            <p:nvPr/>
          </p:nvSpPr>
          <p:spPr>
            <a:xfrm>
              <a:off x="6585643" y="2614352"/>
              <a:ext cx="728476" cy="157284"/>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arallelogram 40"/>
            <p:cNvSpPr/>
            <p:nvPr/>
          </p:nvSpPr>
          <p:spPr>
            <a:xfrm>
              <a:off x="6211789" y="3819768"/>
              <a:ext cx="1476185" cy="31872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Up Arrow 42"/>
            <p:cNvSpPr/>
            <p:nvPr/>
          </p:nvSpPr>
          <p:spPr>
            <a:xfrm>
              <a:off x="6823741" y="3505572"/>
              <a:ext cx="265445" cy="213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Up Arrow 43"/>
            <p:cNvSpPr/>
            <p:nvPr/>
          </p:nvSpPr>
          <p:spPr>
            <a:xfrm>
              <a:off x="6823741" y="2866523"/>
              <a:ext cx="265445" cy="213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Up Arrow 44"/>
            <p:cNvSpPr/>
            <p:nvPr/>
          </p:nvSpPr>
          <p:spPr>
            <a:xfrm>
              <a:off x="6823463" y="2312517"/>
              <a:ext cx="265445" cy="213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528587" y="2611604"/>
              <a:ext cx="56730" cy="81308"/>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0" name="Rectangle 49"/>
            <p:cNvSpPr/>
            <p:nvPr/>
          </p:nvSpPr>
          <p:spPr>
            <a:xfrm>
              <a:off x="7657817" y="2552039"/>
              <a:ext cx="56730" cy="14087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Rectangle 50"/>
            <p:cNvSpPr/>
            <p:nvPr/>
          </p:nvSpPr>
          <p:spPr>
            <a:xfrm>
              <a:off x="7477531" y="2692910"/>
              <a:ext cx="56730" cy="10590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p:cNvSpPr/>
            <p:nvPr/>
          </p:nvSpPr>
          <p:spPr>
            <a:xfrm>
              <a:off x="7599703" y="2692910"/>
              <a:ext cx="53324" cy="87907"/>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3" name="Straight Connector 52"/>
            <p:cNvCxnSpPr/>
            <p:nvPr/>
          </p:nvCxnSpPr>
          <p:spPr>
            <a:xfrm flipV="1">
              <a:off x="7470220" y="2687610"/>
              <a:ext cx="249964" cy="2778"/>
            </a:xfrm>
            <a:prstGeom prst="line">
              <a:avLst/>
            </a:prstGeom>
            <a:ln w="12700"/>
          </p:spPr>
          <p:style>
            <a:lnRef idx="2">
              <a:schemeClr val="dk1"/>
            </a:lnRef>
            <a:fillRef idx="0">
              <a:schemeClr val="dk1"/>
            </a:fillRef>
            <a:effectRef idx="1">
              <a:schemeClr val="dk1"/>
            </a:effectRef>
            <a:fontRef idx="minor">
              <a:schemeClr val="tx1"/>
            </a:fontRef>
          </p:style>
        </p:cxnSp>
        <p:sp>
          <p:nvSpPr>
            <p:cNvPr id="54" name="Rectangle 53"/>
            <p:cNvSpPr/>
            <p:nvPr/>
          </p:nvSpPr>
          <p:spPr>
            <a:xfrm>
              <a:off x="7930211" y="3937022"/>
              <a:ext cx="56730" cy="81308"/>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5" name="Rectangle 54"/>
            <p:cNvSpPr/>
            <p:nvPr/>
          </p:nvSpPr>
          <p:spPr>
            <a:xfrm>
              <a:off x="8001122" y="3877457"/>
              <a:ext cx="56730" cy="14087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6" name="Rectangle 55"/>
            <p:cNvSpPr/>
            <p:nvPr/>
          </p:nvSpPr>
          <p:spPr>
            <a:xfrm>
              <a:off x="7879155" y="4018328"/>
              <a:ext cx="56730" cy="10590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7819586" y="3800872"/>
              <a:ext cx="59569" cy="217456"/>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8" name="Straight Connector 57"/>
            <p:cNvCxnSpPr/>
            <p:nvPr/>
          </p:nvCxnSpPr>
          <p:spPr>
            <a:xfrm>
              <a:off x="7812029" y="4018328"/>
              <a:ext cx="249232" cy="1113"/>
            </a:xfrm>
            <a:prstGeom prst="line">
              <a:avLst/>
            </a:prstGeom>
            <a:ln w="12700"/>
          </p:spPr>
          <p:style>
            <a:lnRef idx="2">
              <a:schemeClr val="dk1"/>
            </a:lnRef>
            <a:fillRef idx="0">
              <a:schemeClr val="dk1"/>
            </a:fillRef>
            <a:effectRef idx="1">
              <a:schemeClr val="dk1"/>
            </a:effectRef>
            <a:fontRef idx="minor">
              <a:schemeClr val="tx1"/>
            </a:fontRef>
          </p:style>
        </p:cxnSp>
        <p:sp>
          <p:nvSpPr>
            <p:cNvPr id="59" name="Rectangle 58"/>
            <p:cNvSpPr/>
            <p:nvPr/>
          </p:nvSpPr>
          <p:spPr>
            <a:xfrm>
              <a:off x="7788128" y="3204277"/>
              <a:ext cx="56730" cy="81308"/>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59"/>
            <p:cNvSpPr/>
            <p:nvPr/>
          </p:nvSpPr>
          <p:spPr>
            <a:xfrm>
              <a:off x="7599811" y="3218625"/>
              <a:ext cx="56730" cy="81308"/>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Rectangle 60"/>
            <p:cNvSpPr/>
            <p:nvPr/>
          </p:nvSpPr>
          <p:spPr>
            <a:xfrm>
              <a:off x="7670723" y="3159060"/>
              <a:ext cx="56730" cy="14087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ectangle 61"/>
            <p:cNvSpPr/>
            <p:nvPr/>
          </p:nvSpPr>
          <p:spPr>
            <a:xfrm>
              <a:off x="7734803" y="3299931"/>
              <a:ext cx="53324" cy="87907"/>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3" name="Straight Connector 62"/>
            <p:cNvCxnSpPr/>
            <p:nvPr/>
          </p:nvCxnSpPr>
          <p:spPr>
            <a:xfrm flipV="1">
              <a:off x="7595361" y="3294163"/>
              <a:ext cx="256800" cy="3534"/>
            </a:xfrm>
            <a:prstGeom prst="line">
              <a:avLst/>
            </a:prstGeom>
            <a:ln w="12700"/>
          </p:spPr>
          <p:style>
            <a:lnRef idx="2">
              <a:schemeClr val="dk1"/>
            </a:lnRef>
            <a:fillRef idx="0">
              <a:schemeClr val="dk1"/>
            </a:fillRef>
            <a:effectRef idx="1">
              <a:schemeClr val="dk1"/>
            </a:effectRef>
            <a:fontRef idx="minor">
              <a:schemeClr val="tx1"/>
            </a:fontRef>
          </p:style>
        </p:cxnSp>
        <p:sp>
          <p:nvSpPr>
            <p:cNvPr id="64" name="Rectangle 63"/>
            <p:cNvSpPr/>
            <p:nvPr/>
          </p:nvSpPr>
          <p:spPr>
            <a:xfrm>
              <a:off x="6787096" y="2056677"/>
              <a:ext cx="58734" cy="533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5" name="Rectangle 64"/>
            <p:cNvSpPr/>
            <p:nvPr/>
          </p:nvSpPr>
          <p:spPr>
            <a:xfrm flipV="1">
              <a:off x="6849960" y="2109539"/>
              <a:ext cx="53324" cy="533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6" name="Rectangle 65"/>
            <p:cNvSpPr/>
            <p:nvPr/>
          </p:nvSpPr>
          <p:spPr>
            <a:xfrm>
              <a:off x="6903275" y="2028697"/>
              <a:ext cx="56730" cy="8130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7" name="Rectangle 66"/>
            <p:cNvSpPr/>
            <p:nvPr/>
          </p:nvSpPr>
          <p:spPr>
            <a:xfrm>
              <a:off x="6968633" y="1794506"/>
              <a:ext cx="57992" cy="3154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8" name="Rectangle 67"/>
            <p:cNvSpPr/>
            <p:nvPr/>
          </p:nvSpPr>
          <p:spPr>
            <a:xfrm>
              <a:off x="7032713" y="2110002"/>
              <a:ext cx="53324" cy="1820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9" name="Rectangle 68"/>
            <p:cNvSpPr/>
            <p:nvPr/>
          </p:nvSpPr>
          <p:spPr>
            <a:xfrm flipV="1">
              <a:off x="7087391" y="1927838"/>
              <a:ext cx="56593" cy="17938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70" name="Straight Connector 69"/>
            <p:cNvCxnSpPr/>
            <p:nvPr/>
          </p:nvCxnSpPr>
          <p:spPr>
            <a:xfrm>
              <a:off x="6779539" y="2110002"/>
              <a:ext cx="373310" cy="0"/>
            </a:xfrm>
            <a:prstGeom prst="line">
              <a:avLst/>
            </a:prstGeom>
            <a:ln w="12700"/>
          </p:spPr>
          <p:style>
            <a:lnRef idx="2">
              <a:schemeClr val="dk1"/>
            </a:lnRef>
            <a:fillRef idx="0">
              <a:schemeClr val="dk1"/>
            </a:fillRef>
            <a:effectRef idx="1">
              <a:schemeClr val="dk1"/>
            </a:effectRef>
            <a:fontRef idx="minor">
              <a:schemeClr val="tx1"/>
            </a:fontRef>
          </p:style>
        </p:cxnSp>
      </p:grpSp>
      <p:sp>
        <p:nvSpPr>
          <p:cNvPr id="80" name="Rectangle 79"/>
          <p:cNvSpPr/>
          <p:nvPr/>
        </p:nvSpPr>
        <p:spPr>
          <a:xfrm>
            <a:off x="1562099" y="2090618"/>
            <a:ext cx="3222171" cy="86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Pre-trained ImageNet classification network</a:t>
            </a:r>
          </a:p>
        </p:txBody>
      </p:sp>
      <p:sp>
        <p:nvSpPr>
          <p:cNvPr id="81" name="Rectangle 80"/>
          <p:cNvSpPr/>
          <p:nvPr/>
        </p:nvSpPr>
        <p:spPr>
          <a:xfrm>
            <a:off x="7282543" y="2068815"/>
            <a:ext cx="3222171" cy="86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Pre-trained ImageNet classification network</a:t>
            </a:r>
          </a:p>
        </p:txBody>
      </p:sp>
      <p:sp>
        <p:nvSpPr>
          <p:cNvPr id="82" name="Down Arrow 81"/>
          <p:cNvSpPr/>
          <p:nvPr/>
        </p:nvSpPr>
        <p:spPr>
          <a:xfrm>
            <a:off x="4226575" y="2799267"/>
            <a:ext cx="557696" cy="53884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3" name="Down Arrow 82"/>
          <p:cNvSpPr/>
          <p:nvPr/>
        </p:nvSpPr>
        <p:spPr>
          <a:xfrm>
            <a:off x="9947018" y="2799267"/>
            <a:ext cx="557696" cy="53884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8" name="Rectangle 87"/>
          <p:cNvSpPr/>
          <p:nvPr/>
        </p:nvSpPr>
        <p:spPr>
          <a:xfrm>
            <a:off x="1562100" y="4458260"/>
            <a:ext cx="3222171" cy="86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 task on our sketchy dataset</a:t>
            </a:r>
          </a:p>
        </p:txBody>
      </p:sp>
      <p:sp>
        <p:nvSpPr>
          <p:cNvPr id="89" name="Down Arrow 88"/>
          <p:cNvSpPr/>
          <p:nvPr/>
        </p:nvSpPr>
        <p:spPr>
          <a:xfrm>
            <a:off x="4226575" y="5188712"/>
            <a:ext cx="557696" cy="53884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4" name="Rectangle 93"/>
          <p:cNvSpPr/>
          <p:nvPr/>
        </p:nvSpPr>
        <p:spPr>
          <a:xfrm>
            <a:off x="1562099" y="5884289"/>
            <a:ext cx="8942615" cy="86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Embedding + classification task on our sketchy dataset </a:t>
            </a:r>
          </a:p>
        </p:txBody>
      </p:sp>
    </p:spTree>
    <p:extLst>
      <p:ext uri="{BB962C8B-B14F-4D97-AF65-F5344CB8AC3E}">
        <p14:creationId xmlns:p14="http://schemas.microsoft.com/office/powerpoint/2010/main" val="187481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4" grpId="0" animBg="1"/>
      <p:bldP spid="85" grpId="0" animBg="1"/>
      <p:bldP spid="80" grpId="0" animBg="1"/>
      <p:bldP spid="81" grpId="0" animBg="1"/>
      <p:bldP spid="82" grpId="0" animBg="1"/>
      <p:bldP spid="83" grpId="0" animBg="1"/>
      <p:bldP spid="88" grpId="0" animBg="1"/>
      <p:bldP spid="89" grpId="0" animBg="1"/>
      <p:bldP spid="9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Shape 252"/>
          <p:cNvPicPr preferRelativeResize="0"/>
          <p:nvPr/>
        </p:nvPicPr>
        <p:blipFill>
          <a:blip r:embed="rId3">
            <a:alphaModFix/>
          </a:blip>
          <a:stretch>
            <a:fillRect/>
          </a:stretch>
        </p:blipFill>
        <p:spPr>
          <a:xfrm>
            <a:off x="-729205" y="15585"/>
            <a:ext cx="13484418" cy="6842415"/>
          </a:xfrm>
          <a:prstGeom prst="rect">
            <a:avLst/>
          </a:prstGeom>
          <a:noFill/>
          <a:ln>
            <a:noFill/>
          </a:ln>
        </p:spPr>
      </p:pic>
      <p:sp>
        <p:nvSpPr>
          <p:cNvPr id="4" name="Oval 3"/>
          <p:cNvSpPr/>
          <p:nvPr/>
        </p:nvSpPr>
        <p:spPr>
          <a:xfrm>
            <a:off x="146958" y="2255219"/>
            <a:ext cx="4142014" cy="3633952"/>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7156671" y="167626"/>
            <a:ext cx="4142014" cy="3633952"/>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rot="2985420">
            <a:off x="3060332" y="2142540"/>
            <a:ext cx="5544009" cy="2165222"/>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ctangle 13"/>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http://s2016.siggraph.org/sites/default/files/s16_high_black_right_ta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03415" y="6215390"/>
            <a:ext cx="9663110" cy="523220"/>
          </a:xfrm>
          <a:prstGeom prst="rect">
            <a:avLst/>
          </a:prstGeom>
          <a:noFill/>
        </p:spPr>
        <p:txBody>
          <a:bodyPr wrap="square" rtlCol="0">
            <a:spAutoFit/>
          </a:bodyPr>
          <a:lstStyle/>
          <a:p>
            <a:r>
              <a:rPr lang="en-US" sz="2800" b="1" dirty="0"/>
              <a:t>Bunny War!</a:t>
            </a:r>
          </a:p>
        </p:txBody>
      </p:sp>
    </p:spTree>
    <p:extLst>
      <p:ext uri="{BB962C8B-B14F-4D97-AF65-F5344CB8AC3E}">
        <p14:creationId xmlns:p14="http://schemas.microsoft.com/office/powerpoint/2010/main" val="249080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90"/>
                                          </p:val>
                                        </p:tav>
                                        <p:tav tm="100000">
                                          <p:val>
                                            <p:fltVal val="0"/>
                                          </p:val>
                                        </p:tav>
                                      </p:tavLst>
                                    </p:anim>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 calcmode="lin" valueType="num">
                                      <p:cBhvr>
                                        <p:cTn id="25" dur="500" fill="hold"/>
                                        <p:tgtEl>
                                          <p:spTgt spid="10"/>
                                        </p:tgtEl>
                                        <p:attrNameLst>
                                          <p:attrName>style.rotation</p:attrName>
                                        </p:attrNameLst>
                                      </p:cBhvr>
                                      <p:tavLst>
                                        <p:tav tm="0">
                                          <p:val>
                                            <p:fltVal val="90"/>
                                          </p:val>
                                        </p:tav>
                                        <p:tav tm="100000">
                                          <p:val>
                                            <p:fltVal val="0"/>
                                          </p:val>
                                        </p:tav>
                                      </p:tavLst>
                                    </p:anim>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4052" y="-1644199"/>
            <a:ext cx="9518991" cy="9121446"/>
          </a:xfrm>
          <a:prstGeom prst="rect">
            <a:avLst/>
          </a:prstGeom>
        </p:spPr>
      </p:pic>
      <p:sp>
        <p:nvSpPr>
          <p:cNvPr id="5" name="Rectangle 4"/>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ttp://s2016.siggraph.org/sites/default/files/s16_high_black_right_ta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415" y="6215390"/>
            <a:ext cx="9663110" cy="523220"/>
          </a:xfrm>
          <a:prstGeom prst="rect">
            <a:avLst/>
          </a:prstGeom>
          <a:noFill/>
        </p:spPr>
        <p:txBody>
          <a:bodyPr wrap="square" rtlCol="0">
            <a:spAutoFit/>
          </a:bodyPr>
          <a:lstStyle/>
          <a:p>
            <a:r>
              <a:rPr lang="en-US" sz="2800" b="1" dirty="0"/>
              <a:t>TSNE Visualization</a:t>
            </a:r>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2669" t="1603" r="5453" b="16536"/>
          <a:stretch/>
        </p:blipFill>
        <p:spPr>
          <a:xfrm>
            <a:off x="-1" y="471670"/>
            <a:ext cx="12192001" cy="4875834"/>
          </a:xfrm>
          <a:prstGeom prst="rect">
            <a:avLst/>
          </a:prstGeom>
          <a:ln>
            <a:solidFill>
              <a:schemeClr val="tx1"/>
            </a:solidFill>
          </a:ln>
          <a:effectLst>
            <a:outerShdw blurRad="50800" dist="38100" dir="2700000" algn="tl" rotWithShape="0">
              <a:prstClr val="black">
                <a:alpha val="40000"/>
              </a:prstClr>
            </a:outerShdw>
          </a:effectLst>
        </p:spPr>
      </p:pic>
      <p:sp>
        <p:nvSpPr>
          <p:cNvPr id="10" name="Rectangle 9"/>
          <p:cNvSpPr/>
          <p:nvPr/>
        </p:nvSpPr>
        <p:spPr>
          <a:xfrm>
            <a:off x="0" y="471670"/>
            <a:ext cx="12192000" cy="4875834"/>
          </a:xfrm>
          <a:prstGeom prst="rect">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l 8"/>
          <p:cNvSpPr/>
          <p:nvPr/>
        </p:nvSpPr>
        <p:spPr>
          <a:xfrm>
            <a:off x="8900346" y="628976"/>
            <a:ext cx="2508760" cy="2201034"/>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8335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 calcmode="lin" valueType="num">
                                      <p:cBhvr>
                                        <p:cTn id="19" dur="500" fill="hold"/>
                                        <p:tgtEl>
                                          <p:spTgt spid="9"/>
                                        </p:tgtEl>
                                        <p:attrNameLst>
                                          <p:attrName>style.rotation</p:attrName>
                                        </p:attrNameLst>
                                      </p:cBhvr>
                                      <p:tavLst>
                                        <p:tav tm="0">
                                          <p:val>
                                            <p:fltVal val="90"/>
                                          </p:val>
                                        </p:tav>
                                        <p:tav tm="100000">
                                          <p:val>
                                            <p:fltVal val="0"/>
                                          </p:val>
                                        </p:tav>
                                      </p:tavLst>
                                    </p:anim>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4052" y="-1644199"/>
            <a:ext cx="9518991" cy="9121446"/>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0188" t="43251" r="13146" b="13961"/>
          <a:stretch/>
        </p:blipFill>
        <p:spPr>
          <a:xfrm>
            <a:off x="3139124" y="0"/>
            <a:ext cx="5940336" cy="6095999"/>
          </a:xfrm>
          <a:prstGeom prst="rect">
            <a:avLst/>
          </a:prstGeom>
        </p:spPr>
      </p:pic>
      <p:sp>
        <p:nvSpPr>
          <p:cNvPr id="5" name="Rectangle 4"/>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3415" y="6215390"/>
            <a:ext cx="9663110" cy="523220"/>
          </a:xfrm>
          <a:prstGeom prst="rect">
            <a:avLst/>
          </a:prstGeom>
          <a:noFill/>
        </p:spPr>
        <p:txBody>
          <a:bodyPr wrap="square" rtlCol="0">
            <a:spAutoFit/>
          </a:bodyPr>
          <a:lstStyle/>
          <a:p>
            <a:r>
              <a:rPr lang="en-US" sz="2800" b="1" dirty="0"/>
              <a:t>TSNE Visualization</a:t>
            </a:r>
          </a:p>
        </p:txBody>
      </p:sp>
      <p:pic>
        <p:nvPicPr>
          <p:cNvPr id="6" name="Picture 5" descr="http://s2016.siggraph.org/sites/default/files/s16_high_black_right_ta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139124" y="0"/>
            <a:ext cx="5940336" cy="6095999"/>
          </a:xfrm>
          <a:prstGeom prst="rect">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9561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4742781" y="3169"/>
            <a:ext cx="7449219" cy="52090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15596" y="157711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Parallelogram 6"/>
          <p:cNvSpPr/>
          <p:nvPr/>
        </p:nvSpPr>
        <p:spPr>
          <a:xfrm>
            <a:off x="1670842" y="2569772"/>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54138" y="1589414"/>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Rectangle 8"/>
          <p:cNvSpPr/>
          <p:nvPr/>
        </p:nvSpPr>
        <p:spPr>
          <a:xfrm>
            <a:off x="2114936" y="1538344"/>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ectangle 9"/>
          <p:cNvSpPr/>
          <p:nvPr/>
        </p:nvSpPr>
        <p:spPr>
          <a:xfrm>
            <a:off x="2010364" y="1659123"/>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Rectangle 10"/>
          <p:cNvSpPr/>
          <p:nvPr/>
        </p:nvSpPr>
        <p:spPr>
          <a:xfrm>
            <a:off x="1959291" y="1451258"/>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Parallelogram 11"/>
          <p:cNvSpPr/>
          <p:nvPr/>
        </p:nvSpPr>
        <p:spPr>
          <a:xfrm>
            <a:off x="1786571" y="2091540"/>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a:off x="1466038" y="3125032"/>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169877" y="1659123"/>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5" name="Straight Connector 14"/>
          <p:cNvCxnSpPr/>
          <p:nvPr/>
        </p:nvCxnSpPr>
        <p:spPr>
          <a:xfrm flipV="1">
            <a:off x="1952812" y="1654177"/>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16" name="Up Arrow 15"/>
          <p:cNvSpPr/>
          <p:nvPr/>
        </p:nvSpPr>
        <p:spPr>
          <a:xfrm>
            <a:off x="1985066" y="3503460"/>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1990710" y="2855649"/>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 Arrow 17"/>
          <p:cNvSpPr/>
          <p:nvPr/>
        </p:nvSpPr>
        <p:spPr>
          <a:xfrm>
            <a:off x="1990710" y="2307745"/>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 Arrow 18"/>
          <p:cNvSpPr/>
          <p:nvPr/>
        </p:nvSpPr>
        <p:spPr>
          <a:xfrm>
            <a:off x="1990471" y="1832754"/>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366" y="3842425"/>
            <a:ext cx="1156291" cy="1156291"/>
          </a:xfrm>
          <a:prstGeom prst="rect">
            <a:avLst/>
          </a:prstGeom>
          <a:ln>
            <a:noFill/>
          </a:ln>
          <a:effectLst>
            <a:outerShdw blurRad="50800" dist="38100" dir="2700000" algn="tl" rotWithShape="0">
              <a:prstClr val="black">
                <a:alpha val="40000"/>
              </a:prstClr>
            </a:outerShdw>
          </a:effectLst>
        </p:spPr>
      </p:pic>
      <p:sp>
        <p:nvSpPr>
          <p:cNvPr id="23" name="TextBox 22"/>
          <p:cNvSpPr txBox="1"/>
          <p:nvPr/>
        </p:nvSpPr>
        <p:spPr>
          <a:xfrm>
            <a:off x="745288" y="571225"/>
            <a:ext cx="2714978" cy="523220"/>
          </a:xfrm>
          <a:prstGeom prst="rect">
            <a:avLst/>
          </a:prstGeom>
          <a:noFill/>
        </p:spPr>
        <p:txBody>
          <a:bodyPr wrap="square" rtlCol="0">
            <a:spAutoFit/>
          </a:bodyPr>
          <a:lstStyle/>
          <a:p>
            <a:pPr algn="ctr"/>
            <a:r>
              <a:rPr lang="en-US" sz="2800" dirty="0"/>
              <a:t>Photo Net</a:t>
            </a:r>
          </a:p>
        </p:txBody>
      </p:sp>
      <p:sp>
        <p:nvSpPr>
          <p:cNvPr id="24" name="Rectangle 23"/>
          <p:cNvSpPr/>
          <p:nvPr/>
        </p:nvSpPr>
        <p:spPr>
          <a:xfrm>
            <a:off x="1576626" y="2091348"/>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1637424" y="2040278"/>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1532852" y="2161057"/>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Rectangle 26"/>
          <p:cNvSpPr/>
          <p:nvPr/>
        </p:nvSpPr>
        <p:spPr>
          <a:xfrm>
            <a:off x="1692365" y="2161057"/>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8" name="Straight Connector 27"/>
          <p:cNvCxnSpPr/>
          <p:nvPr/>
        </p:nvCxnSpPr>
        <p:spPr>
          <a:xfrm flipV="1">
            <a:off x="1526584" y="2156513"/>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29" name="Rectangle 28"/>
          <p:cNvSpPr/>
          <p:nvPr/>
        </p:nvSpPr>
        <p:spPr>
          <a:xfrm>
            <a:off x="1510778" y="2607713"/>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Rectangle 29"/>
          <p:cNvSpPr/>
          <p:nvPr/>
        </p:nvSpPr>
        <p:spPr>
          <a:xfrm>
            <a:off x="1571576" y="2556643"/>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1467004" y="2677422"/>
            <a:ext cx="48639" cy="907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Rectangle 31"/>
          <p:cNvSpPr/>
          <p:nvPr/>
        </p:nvSpPr>
        <p:spPr>
          <a:xfrm>
            <a:off x="1415931" y="2490981"/>
            <a:ext cx="51073" cy="1864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3" name="Straight Connector 32"/>
          <p:cNvCxnSpPr/>
          <p:nvPr/>
        </p:nvCxnSpPr>
        <p:spPr>
          <a:xfrm>
            <a:off x="1409452" y="2677422"/>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34" name="Rectangle 33"/>
          <p:cNvSpPr/>
          <p:nvPr/>
        </p:nvSpPr>
        <p:spPr>
          <a:xfrm>
            <a:off x="1339901" y="3194258"/>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5" name="Rectangle 34"/>
          <p:cNvSpPr/>
          <p:nvPr/>
        </p:nvSpPr>
        <p:spPr>
          <a:xfrm>
            <a:off x="1178443" y="3206560"/>
            <a:ext cx="48639" cy="697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6" name="Rectangle 35"/>
          <p:cNvSpPr/>
          <p:nvPr/>
        </p:nvSpPr>
        <p:spPr>
          <a:xfrm>
            <a:off x="1239241" y="3155490"/>
            <a:ext cx="48639" cy="120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7" name="Rectangle 36"/>
          <p:cNvSpPr/>
          <p:nvPr/>
        </p:nvSpPr>
        <p:spPr>
          <a:xfrm>
            <a:off x="1294182" y="3276269"/>
            <a:ext cx="45719" cy="7536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8" name="Straight Connector 37"/>
          <p:cNvCxnSpPr/>
          <p:nvPr/>
        </p:nvCxnSpPr>
        <p:spPr>
          <a:xfrm flipV="1">
            <a:off x="1174628" y="3271324"/>
            <a:ext cx="220174" cy="3030"/>
          </a:xfrm>
          <a:prstGeom prst="line">
            <a:avLst/>
          </a:prstGeom>
          <a:ln w="12700"/>
        </p:spPr>
        <p:style>
          <a:lnRef idx="2">
            <a:schemeClr val="dk1"/>
          </a:lnRef>
          <a:fillRef idx="0">
            <a:schemeClr val="dk1"/>
          </a:fillRef>
          <a:effectRef idx="1">
            <a:schemeClr val="dk1"/>
          </a:effectRef>
          <a:fontRef idx="minor">
            <a:schemeClr val="tx1"/>
          </a:fontRef>
        </p:style>
      </p:cxnSp>
      <p:sp>
        <p:nvSpPr>
          <p:cNvPr id="2" name="Pentagon 1"/>
          <p:cNvSpPr/>
          <p:nvPr/>
        </p:nvSpPr>
        <p:spPr>
          <a:xfrm>
            <a:off x="340568" y="5491065"/>
            <a:ext cx="4053832" cy="1175657"/>
          </a:xfrm>
          <a:prstGeom prst="homePlate">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rPr>
              <a:t>1. Extract feature for images</a:t>
            </a:r>
          </a:p>
        </p:txBody>
      </p:sp>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3263" y="1628404"/>
            <a:ext cx="518177" cy="51817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48415" y="2827790"/>
            <a:ext cx="518177" cy="518177"/>
          </a:xfrm>
          <a:prstGeom prst="rect">
            <a:avLst/>
          </a:prstGeom>
        </p:spPr>
      </p:pic>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5224" y="828279"/>
            <a:ext cx="518177" cy="518177"/>
          </a:xfrm>
          <a:prstGeom prst="rect">
            <a:avLst/>
          </a:prstGeom>
        </p:spPr>
      </p:pic>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1925" y="2568702"/>
            <a:ext cx="518177" cy="518177"/>
          </a:xfrm>
          <a:prstGeom prst="rect">
            <a:avLst/>
          </a:prstGeom>
        </p:spPr>
      </p:pic>
      <p:pic>
        <p:nvPicPr>
          <p:cNvPr id="82" name="Picture 8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24120" y="3255524"/>
            <a:ext cx="518177" cy="544975"/>
          </a:xfrm>
          <a:prstGeom prst="rect">
            <a:avLst/>
          </a:prstGeom>
        </p:spPr>
      </p:pic>
      <p:pic>
        <p:nvPicPr>
          <p:cNvPr id="83" name="Picture 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17966" y="1495338"/>
            <a:ext cx="518177" cy="518177"/>
          </a:xfrm>
          <a:prstGeom prst="rect">
            <a:avLst/>
          </a:prstGeom>
        </p:spPr>
      </p:pic>
      <p:pic>
        <p:nvPicPr>
          <p:cNvPr id="85" name="Picture 8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7058" y="2329376"/>
            <a:ext cx="518177" cy="518177"/>
          </a:xfrm>
          <a:prstGeom prst="rect">
            <a:avLst/>
          </a:prstGeom>
        </p:spPr>
      </p:pic>
      <p:pic>
        <p:nvPicPr>
          <p:cNvPr id="86" name="Picture 8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14171" y="3898447"/>
            <a:ext cx="518177" cy="518177"/>
          </a:xfrm>
          <a:prstGeom prst="rect">
            <a:avLst/>
          </a:prstGeom>
        </p:spPr>
      </p:pic>
      <p:pic>
        <p:nvPicPr>
          <p:cNvPr id="87" name="Picture 8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01540" y="2459927"/>
            <a:ext cx="518177" cy="518177"/>
          </a:xfrm>
          <a:prstGeom prst="rect">
            <a:avLst/>
          </a:prstGeom>
        </p:spPr>
      </p:pic>
      <p:pic>
        <p:nvPicPr>
          <p:cNvPr id="88" name="Picture 8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04083" y="4065826"/>
            <a:ext cx="518177" cy="518177"/>
          </a:xfrm>
          <a:prstGeom prst="rect">
            <a:avLst/>
          </a:prstGeom>
        </p:spPr>
      </p:pic>
      <p:pic>
        <p:nvPicPr>
          <p:cNvPr id="89" name="Picture 8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32348" y="883761"/>
            <a:ext cx="518177" cy="518177"/>
          </a:xfrm>
          <a:prstGeom prst="rect">
            <a:avLst/>
          </a:prstGeom>
        </p:spPr>
      </p:pic>
      <p:pic>
        <p:nvPicPr>
          <p:cNvPr id="90" name="Picture 8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9172" y="3282322"/>
            <a:ext cx="518177" cy="518177"/>
          </a:xfrm>
          <a:prstGeom prst="rect">
            <a:avLst/>
          </a:prstGeom>
        </p:spPr>
      </p:pic>
      <p:pic>
        <p:nvPicPr>
          <p:cNvPr id="91" name="Picture 9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635857" y="1302861"/>
            <a:ext cx="518177" cy="518177"/>
          </a:xfrm>
          <a:prstGeom prst="rect">
            <a:avLst/>
          </a:prstGeom>
        </p:spPr>
      </p:pic>
      <p:pic>
        <p:nvPicPr>
          <p:cNvPr id="92" name="Picture 9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635858" y="429170"/>
            <a:ext cx="518177" cy="518177"/>
          </a:xfrm>
          <a:prstGeom prst="rect">
            <a:avLst/>
          </a:prstGeom>
        </p:spPr>
      </p:pic>
      <p:pic>
        <p:nvPicPr>
          <p:cNvPr id="93" name="Picture 9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04621" y="4416624"/>
            <a:ext cx="518177" cy="518177"/>
          </a:xfrm>
          <a:prstGeom prst="rect">
            <a:avLst/>
          </a:prstGeom>
        </p:spPr>
      </p:pic>
      <p:pic>
        <p:nvPicPr>
          <p:cNvPr id="94" name="Picture 9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950781" y="2372233"/>
            <a:ext cx="518177" cy="518177"/>
          </a:xfrm>
          <a:prstGeom prst="rect">
            <a:avLst/>
          </a:prstGeom>
        </p:spPr>
      </p:pic>
      <p:pic>
        <p:nvPicPr>
          <p:cNvPr id="95" name="Picture 9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39201" y="4542072"/>
            <a:ext cx="518177" cy="518177"/>
          </a:xfrm>
          <a:prstGeom prst="rect">
            <a:avLst/>
          </a:prstGeom>
        </p:spPr>
      </p:pic>
      <p:pic>
        <p:nvPicPr>
          <p:cNvPr id="96" name="Picture 9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176206" y="411294"/>
            <a:ext cx="518177" cy="518177"/>
          </a:xfrm>
          <a:prstGeom prst="rect">
            <a:avLst/>
          </a:prstGeom>
        </p:spPr>
      </p:pic>
      <p:pic>
        <p:nvPicPr>
          <p:cNvPr id="97" name="Picture 9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611104" y="423140"/>
            <a:ext cx="518177" cy="518177"/>
          </a:xfrm>
          <a:prstGeom prst="rect">
            <a:avLst/>
          </a:prstGeom>
        </p:spPr>
      </p:pic>
      <p:pic>
        <p:nvPicPr>
          <p:cNvPr id="100" name="Picture 10" descr="http://s2016.siggraph.org/sites/default/files/s16_high_black_right_tag.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014402" y="6179501"/>
            <a:ext cx="2117571" cy="578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80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6" presetClass="emph" presetSubtype="0" autoRev="1" fill="hold" grpId="0" nodeType="withEffect">
                                  <p:stCondLst>
                                    <p:cond delay="0"/>
                                  </p:stCondLst>
                                  <p:childTnLst>
                                    <p:animScale>
                                      <p:cBhvr>
                                        <p:cTn id="14" dur="500" fill="hold"/>
                                        <p:tgtEl>
                                          <p:spTgt spid="16"/>
                                        </p:tgtEl>
                                      </p:cBhvr>
                                      <p:by x="150000" y="150000"/>
                                    </p:animScale>
                                  </p:childTnLst>
                                </p:cTn>
                              </p:par>
                              <p:par>
                                <p:cTn id="15" presetID="6" presetClass="emph" presetSubtype="0" autoRev="1" fill="hold" grpId="0" nodeType="withEffect">
                                  <p:stCondLst>
                                    <p:cond delay="0"/>
                                  </p:stCondLst>
                                  <p:childTnLst>
                                    <p:animScale>
                                      <p:cBhvr>
                                        <p:cTn id="16" dur="500" fill="hold"/>
                                        <p:tgtEl>
                                          <p:spTgt spid="17"/>
                                        </p:tgtEl>
                                      </p:cBhvr>
                                      <p:by x="150000" y="150000"/>
                                    </p:animScale>
                                  </p:childTnLst>
                                </p:cTn>
                              </p:par>
                              <p:par>
                                <p:cTn id="17" presetID="6" presetClass="emph" presetSubtype="0" autoRev="1" fill="hold" grpId="0" nodeType="withEffect">
                                  <p:stCondLst>
                                    <p:cond delay="0"/>
                                  </p:stCondLst>
                                  <p:childTnLst>
                                    <p:animScale>
                                      <p:cBhvr>
                                        <p:cTn id="18" dur="500" fill="hold"/>
                                        <p:tgtEl>
                                          <p:spTgt spid="18"/>
                                        </p:tgtEl>
                                      </p:cBhvr>
                                      <p:by x="150000" y="150000"/>
                                    </p:animScale>
                                  </p:childTnLst>
                                </p:cTn>
                              </p:par>
                              <p:par>
                                <p:cTn id="19" presetID="6" presetClass="emph" presetSubtype="0" autoRev="1" fill="hold" grpId="0" nodeType="withEffect">
                                  <p:stCondLst>
                                    <p:cond delay="0"/>
                                  </p:stCondLst>
                                  <p:childTnLst>
                                    <p:animScale>
                                      <p:cBhvr>
                                        <p:cTn id="20" dur="500" fill="hold"/>
                                        <p:tgtEl>
                                          <p:spTgt spid="19"/>
                                        </p:tgtEl>
                                      </p:cBhvr>
                                      <p:by x="150000" y="150000"/>
                                    </p:animScale>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1000"/>
                            </p:stCondLst>
                            <p:childTnLst>
                              <p:par>
                                <p:cTn id="43" presetID="15" presetClass="entr" presetSubtype="0" fill="hold" nodeType="afterEffect">
                                  <p:stCondLst>
                                    <p:cond delay="0"/>
                                  </p:stCondLst>
                                  <p:childTnLst>
                                    <p:set>
                                      <p:cBhvr>
                                        <p:cTn id="44" dur="1" fill="hold">
                                          <p:stCondLst>
                                            <p:cond delay="0"/>
                                          </p:stCondLst>
                                        </p:cTn>
                                        <p:tgtEl>
                                          <p:spTgt spid="78"/>
                                        </p:tgtEl>
                                        <p:attrNameLst>
                                          <p:attrName>style.visibility</p:attrName>
                                        </p:attrNameLst>
                                      </p:cBhvr>
                                      <p:to>
                                        <p:strVal val="visible"/>
                                      </p:to>
                                    </p:set>
                                    <p:anim calcmode="lin" valueType="num">
                                      <p:cBhvr>
                                        <p:cTn id="45" dur="100" fill="hold"/>
                                        <p:tgtEl>
                                          <p:spTgt spid="78"/>
                                        </p:tgtEl>
                                        <p:attrNameLst>
                                          <p:attrName>ppt_w</p:attrName>
                                        </p:attrNameLst>
                                      </p:cBhvr>
                                      <p:tavLst>
                                        <p:tav tm="0">
                                          <p:val>
                                            <p:fltVal val="0"/>
                                          </p:val>
                                        </p:tav>
                                        <p:tav tm="100000">
                                          <p:val>
                                            <p:strVal val="#ppt_w"/>
                                          </p:val>
                                        </p:tav>
                                      </p:tavLst>
                                    </p:anim>
                                    <p:anim calcmode="lin" valueType="num">
                                      <p:cBhvr>
                                        <p:cTn id="46" dur="100" fill="hold"/>
                                        <p:tgtEl>
                                          <p:spTgt spid="78"/>
                                        </p:tgtEl>
                                        <p:attrNameLst>
                                          <p:attrName>ppt_h</p:attrName>
                                        </p:attrNameLst>
                                      </p:cBhvr>
                                      <p:tavLst>
                                        <p:tav tm="0">
                                          <p:val>
                                            <p:fltVal val="0"/>
                                          </p:val>
                                        </p:tav>
                                        <p:tav tm="100000">
                                          <p:val>
                                            <p:strVal val="#ppt_h"/>
                                          </p:val>
                                        </p:tav>
                                      </p:tavLst>
                                    </p:anim>
                                    <p:anim calcmode="lin" valueType="num">
                                      <p:cBhvr>
                                        <p:cTn id="47" dur="100" fill="hold"/>
                                        <p:tgtEl>
                                          <p:spTgt spid="78"/>
                                        </p:tgtEl>
                                        <p:attrNameLst>
                                          <p:attrName>ppt_x</p:attrName>
                                        </p:attrNameLst>
                                      </p:cBhvr>
                                      <p:tavLst>
                                        <p:tav tm="0" fmla="#ppt_x+(cos(-2*pi*(1-$))*-#ppt_x-sin(-2*pi*(1-$))*(1-#ppt_y))*(1-$)">
                                          <p:val>
                                            <p:fltVal val="0"/>
                                          </p:val>
                                        </p:tav>
                                        <p:tav tm="100000">
                                          <p:val>
                                            <p:fltVal val="1"/>
                                          </p:val>
                                        </p:tav>
                                      </p:tavLst>
                                    </p:anim>
                                    <p:anim calcmode="lin" valueType="num">
                                      <p:cBhvr>
                                        <p:cTn id="48" dur="100" fill="hold"/>
                                        <p:tgtEl>
                                          <p:spTgt spid="78"/>
                                        </p:tgtEl>
                                        <p:attrNameLst>
                                          <p:attrName>ppt_y</p:attrName>
                                        </p:attrNameLst>
                                      </p:cBhvr>
                                      <p:tavLst>
                                        <p:tav tm="0" fmla="#ppt_y+(sin(-2*pi*(1-$))*-#ppt_x+cos(-2*pi*(1-$))*(1-#ppt_y))*(1-$)">
                                          <p:val>
                                            <p:fltVal val="0"/>
                                          </p:val>
                                        </p:tav>
                                        <p:tav tm="100000">
                                          <p:val>
                                            <p:fltVal val="1"/>
                                          </p:val>
                                        </p:tav>
                                      </p:tavLst>
                                    </p:anim>
                                  </p:childTnLst>
                                </p:cTn>
                              </p:par>
                            </p:childTnLst>
                          </p:cTn>
                        </p:par>
                        <p:par>
                          <p:cTn id="49" fill="hold">
                            <p:stCondLst>
                              <p:cond delay="1100"/>
                            </p:stCondLst>
                            <p:childTnLst>
                              <p:par>
                                <p:cTn id="50" presetID="15" presetClass="entr" presetSubtype="0" fill="hold" nodeType="after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p:cTn id="52" dur="100" fill="hold"/>
                                        <p:tgtEl>
                                          <p:spTgt spid="79"/>
                                        </p:tgtEl>
                                        <p:attrNameLst>
                                          <p:attrName>ppt_w</p:attrName>
                                        </p:attrNameLst>
                                      </p:cBhvr>
                                      <p:tavLst>
                                        <p:tav tm="0">
                                          <p:val>
                                            <p:fltVal val="0"/>
                                          </p:val>
                                        </p:tav>
                                        <p:tav tm="100000">
                                          <p:val>
                                            <p:strVal val="#ppt_w"/>
                                          </p:val>
                                        </p:tav>
                                      </p:tavLst>
                                    </p:anim>
                                    <p:anim calcmode="lin" valueType="num">
                                      <p:cBhvr>
                                        <p:cTn id="53" dur="100" fill="hold"/>
                                        <p:tgtEl>
                                          <p:spTgt spid="79"/>
                                        </p:tgtEl>
                                        <p:attrNameLst>
                                          <p:attrName>ppt_h</p:attrName>
                                        </p:attrNameLst>
                                      </p:cBhvr>
                                      <p:tavLst>
                                        <p:tav tm="0">
                                          <p:val>
                                            <p:fltVal val="0"/>
                                          </p:val>
                                        </p:tav>
                                        <p:tav tm="100000">
                                          <p:val>
                                            <p:strVal val="#ppt_h"/>
                                          </p:val>
                                        </p:tav>
                                      </p:tavLst>
                                    </p:anim>
                                    <p:anim calcmode="lin" valueType="num">
                                      <p:cBhvr>
                                        <p:cTn id="54" dur="100" fill="hold"/>
                                        <p:tgtEl>
                                          <p:spTgt spid="79"/>
                                        </p:tgtEl>
                                        <p:attrNameLst>
                                          <p:attrName>ppt_x</p:attrName>
                                        </p:attrNameLst>
                                      </p:cBhvr>
                                      <p:tavLst>
                                        <p:tav tm="0" fmla="#ppt_x+(cos(-2*pi*(1-$))*-#ppt_x-sin(-2*pi*(1-$))*(1-#ppt_y))*(1-$)">
                                          <p:val>
                                            <p:fltVal val="0"/>
                                          </p:val>
                                        </p:tav>
                                        <p:tav tm="100000">
                                          <p:val>
                                            <p:fltVal val="1"/>
                                          </p:val>
                                        </p:tav>
                                      </p:tavLst>
                                    </p:anim>
                                    <p:anim calcmode="lin" valueType="num">
                                      <p:cBhvr>
                                        <p:cTn id="55" dur="100" fill="hold"/>
                                        <p:tgtEl>
                                          <p:spTgt spid="79"/>
                                        </p:tgtEl>
                                        <p:attrNameLst>
                                          <p:attrName>ppt_y</p:attrName>
                                        </p:attrNameLst>
                                      </p:cBhvr>
                                      <p:tavLst>
                                        <p:tav tm="0" fmla="#ppt_y+(sin(-2*pi*(1-$))*-#ppt_x+cos(-2*pi*(1-$))*(1-#ppt_y))*(1-$)">
                                          <p:val>
                                            <p:fltVal val="0"/>
                                          </p:val>
                                        </p:tav>
                                        <p:tav tm="100000">
                                          <p:val>
                                            <p:fltVal val="1"/>
                                          </p:val>
                                        </p:tav>
                                      </p:tavLst>
                                    </p:anim>
                                  </p:childTnLst>
                                </p:cTn>
                              </p:par>
                            </p:childTnLst>
                          </p:cTn>
                        </p:par>
                        <p:par>
                          <p:cTn id="56" fill="hold">
                            <p:stCondLst>
                              <p:cond delay="1200"/>
                            </p:stCondLst>
                            <p:childTnLst>
                              <p:par>
                                <p:cTn id="57" presetID="15" presetClass="entr" presetSubtype="0" fill="hold" nodeType="after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p:cTn id="59" dur="100" fill="hold"/>
                                        <p:tgtEl>
                                          <p:spTgt spid="80"/>
                                        </p:tgtEl>
                                        <p:attrNameLst>
                                          <p:attrName>ppt_w</p:attrName>
                                        </p:attrNameLst>
                                      </p:cBhvr>
                                      <p:tavLst>
                                        <p:tav tm="0">
                                          <p:val>
                                            <p:fltVal val="0"/>
                                          </p:val>
                                        </p:tav>
                                        <p:tav tm="100000">
                                          <p:val>
                                            <p:strVal val="#ppt_w"/>
                                          </p:val>
                                        </p:tav>
                                      </p:tavLst>
                                    </p:anim>
                                    <p:anim calcmode="lin" valueType="num">
                                      <p:cBhvr>
                                        <p:cTn id="60" dur="100" fill="hold"/>
                                        <p:tgtEl>
                                          <p:spTgt spid="80"/>
                                        </p:tgtEl>
                                        <p:attrNameLst>
                                          <p:attrName>ppt_h</p:attrName>
                                        </p:attrNameLst>
                                      </p:cBhvr>
                                      <p:tavLst>
                                        <p:tav tm="0">
                                          <p:val>
                                            <p:fltVal val="0"/>
                                          </p:val>
                                        </p:tav>
                                        <p:tav tm="100000">
                                          <p:val>
                                            <p:strVal val="#ppt_h"/>
                                          </p:val>
                                        </p:tav>
                                      </p:tavLst>
                                    </p:anim>
                                    <p:anim calcmode="lin" valueType="num">
                                      <p:cBhvr>
                                        <p:cTn id="61" dur="100" fill="hold"/>
                                        <p:tgtEl>
                                          <p:spTgt spid="80"/>
                                        </p:tgtEl>
                                        <p:attrNameLst>
                                          <p:attrName>ppt_x</p:attrName>
                                        </p:attrNameLst>
                                      </p:cBhvr>
                                      <p:tavLst>
                                        <p:tav tm="0" fmla="#ppt_x+(cos(-2*pi*(1-$))*-#ppt_x-sin(-2*pi*(1-$))*(1-#ppt_y))*(1-$)">
                                          <p:val>
                                            <p:fltVal val="0"/>
                                          </p:val>
                                        </p:tav>
                                        <p:tav tm="100000">
                                          <p:val>
                                            <p:fltVal val="1"/>
                                          </p:val>
                                        </p:tav>
                                      </p:tavLst>
                                    </p:anim>
                                    <p:anim calcmode="lin" valueType="num">
                                      <p:cBhvr>
                                        <p:cTn id="62" dur="100" fill="hold"/>
                                        <p:tgtEl>
                                          <p:spTgt spid="80"/>
                                        </p:tgtEl>
                                        <p:attrNameLst>
                                          <p:attrName>ppt_y</p:attrName>
                                        </p:attrNameLst>
                                      </p:cBhvr>
                                      <p:tavLst>
                                        <p:tav tm="0" fmla="#ppt_y+(sin(-2*pi*(1-$))*-#ppt_x+cos(-2*pi*(1-$))*(1-#ppt_y))*(1-$)">
                                          <p:val>
                                            <p:fltVal val="0"/>
                                          </p:val>
                                        </p:tav>
                                        <p:tav tm="100000">
                                          <p:val>
                                            <p:fltVal val="1"/>
                                          </p:val>
                                        </p:tav>
                                      </p:tavLst>
                                    </p:anim>
                                  </p:childTnLst>
                                </p:cTn>
                              </p:par>
                            </p:childTnLst>
                          </p:cTn>
                        </p:par>
                        <p:par>
                          <p:cTn id="63" fill="hold">
                            <p:stCondLst>
                              <p:cond delay="1300"/>
                            </p:stCondLst>
                            <p:childTnLst>
                              <p:par>
                                <p:cTn id="64" presetID="15" presetClass="entr" presetSubtype="0" fill="hold" nodeType="afterEffect">
                                  <p:stCondLst>
                                    <p:cond delay="0"/>
                                  </p:stCondLst>
                                  <p:childTnLst>
                                    <p:set>
                                      <p:cBhvr>
                                        <p:cTn id="65" dur="1" fill="hold">
                                          <p:stCondLst>
                                            <p:cond delay="0"/>
                                          </p:stCondLst>
                                        </p:cTn>
                                        <p:tgtEl>
                                          <p:spTgt spid="81"/>
                                        </p:tgtEl>
                                        <p:attrNameLst>
                                          <p:attrName>style.visibility</p:attrName>
                                        </p:attrNameLst>
                                      </p:cBhvr>
                                      <p:to>
                                        <p:strVal val="visible"/>
                                      </p:to>
                                    </p:set>
                                    <p:anim calcmode="lin" valueType="num">
                                      <p:cBhvr>
                                        <p:cTn id="66" dur="100" fill="hold"/>
                                        <p:tgtEl>
                                          <p:spTgt spid="81"/>
                                        </p:tgtEl>
                                        <p:attrNameLst>
                                          <p:attrName>ppt_w</p:attrName>
                                        </p:attrNameLst>
                                      </p:cBhvr>
                                      <p:tavLst>
                                        <p:tav tm="0">
                                          <p:val>
                                            <p:fltVal val="0"/>
                                          </p:val>
                                        </p:tav>
                                        <p:tav tm="100000">
                                          <p:val>
                                            <p:strVal val="#ppt_w"/>
                                          </p:val>
                                        </p:tav>
                                      </p:tavLst>
                                    </p:anim>
                                    <p:anim calcmode="lin" valueType="num">
                                      <p:cBhvr>
                                        <p:cTn id="67" dur="100" fill="hold"/>
                                        <p:tgtEl>
                                          <p:spTgt spid="81"/>
                                        </p:tgtEl>
                                        <p:attrNameLst>
                                          <p:attrName>ppt_h</p:attrName>
                                        </p:attrNameLst>
                                      </p:cBhvr>
                                      <p:tavLst>
                                        <p:tav tm="0">
                                          <p:val>
                                            <p:fltVal val="0"/>
                                          </p:val>
                                        </p:tav>
                                        <p:tav tm="100000">
                                          <p:val>
                                            <p:strVal val="#ppt_h"/>
                                          </p:val>
                                        </p:tav>
                                      </p:tavLst>
                                    </p:anim>
                                    <p:anim calcmode="lin" valueType="num">
                                      <p:cBhvr>
                                        <p:cTn id="68" dur="100" fill="hold"/>
                                        <p:tgtEl>
                                          <p:spTgt spid="81"/>
                                        </p:tgtEl>
                                        <p:attrNameLst>
                                          <p:attrName>ppt_x</p:attrName>
                                        </p:attrNameLst>
                                      </p:cBhvr>
                                      <p:tavLst>
                                        <p:tav tm="0" fmla="#ppt_x+(cos(-2*pi*(1-$))*-#ppt_x-sin(-2*pi*(1-$))*(1-#ppt_y))*(1-$)">
                                          <p:val>
                                            <p:fltVal val="0"/>
                                          </p:val>
                                        </p:tav>
                                        <p:tav tm="100000">
                                          <p:val>
                                            <p:fltVal val="1"/>
                                          </p:val>
                                        </p:tav>
                                      </p:tavLst>
                                    </p:anim>
                                    <p:anim calcmode="lin" valueType="num">
                                      <p:cBhvr>
                                        <p:cTn id="69" dur="100" fill="hold"/>
                                        <p:tgtEl>
                                          <p:spTgt spid="81"/>
                                        </p:tgtEl>
                                        <p:attrNameLst>
                                          <p:attrName>ppt_y</p:attrName>
                                        </p:attrNameLst>
                                      </p:cBhvr>
                                      <p:tavLst>
                                        <p:tav tm="0" fmla="#ppt_y+(sin(-2*pi*(1-$))*-#ppt_x+cos(-2*pi*(1-$))*(1-#ppt_y))*(1-$)">
                                          <p:val>
                                            <p:fltVal val="0"/>
                                          </p:val>
                                        </p:tav>
                                        <p:tav tm="100000">
                                          <p:val>
                                            <p:fltVal val="1"/>
                                          </p:val>
                                        </p:tav>
                                      </p:tavLst>
                                    </p:anim>
                                  </p:childTnLst>
                                </p:cTn>
                              </p:par>
                            </p:childTnLst>
                          </p:cTn>
                        </p:par>
                        <p:par>
                          <p:cTn id="70" fill="hold">
                            <p:stCondLst>
                              <p:cond delay="1400"/>
                            </p:stCondLst>
                            <p:childTnLst>
                              <p:par>
                                <p:cTn id="71" presetID="15" presetClass="entr" presetSubtype="0" fill="hold" nodeType="afterEffect">
                                  <p:stCondLst>
                                    <p:cond delay="0"/>
                                  </p:stCondLst>
                                  <p:childTnLst>
                                    <p:set>
                                      <p:cBhvr>
                                        <p:cTn id="72" dur="1" fill="hold">
                                          <p:stCondLst>
                                            <p:cond delay="0"/>
                                          </p:stCondLst>
                                        </p:cTn>
                                        <p:tgtEl>
                                          <p:spTgt spid="82"/>
                                        </p:tgtEl>
                                        <p:attrNameLst>
                                          <p:attrName>style.visibility</p:attrName>
                                        </p:attrNameLst>
                                      </p:cBhvr>
                                      <p:to>
                                        <p:strVal val="visible"/>
                                      </p:to>
                                    </p:set>
                                    <p:anim calcmode="lin" valueType="num">
                                      <p:cBhvr>
                                        <p:cTn id="73" dur="100" fill="hold"/>
                                        <p:tgtEl>
                                          <p:spTgt spid="82"/>
                                        </p:tgtEl>
                                        <p:attrNameLst>
                                          <p:attrName>ppt_w</p:attrName>
                                        </p:attrNameLst>
                                      </p:cBhvr>
                                      <p:tavLst>
                                        <p:tav tm="0">
                                          <p:val>
                                            <p:fltVal val="0"/>
                                          </p:val>
                                        </p:tav>
                                        <p:tav tm="100000">
                                          <p:val>
                                            <p:strVal val="#ppt_w"/>
                                          </p:val>
                                        </p:tav>
                                      </p:tavLst>
                                    </p:anim>
                                    <p:anim calcmode="lin" valueType="num">
                                      <p:cBhvr>
                                        <p:cTn id="74" dur="100" fill="hold"/>
                                        <p:tgtEl>
                                          <p:spTgt spid="82"/>
                                        </p:tgtEl>
                                        <p:attrNameLst>
                                          <p:attrName>ppt_h</p:attrName>
                                        </p:attrNameLst>
                                      </p:cBhvr>
                                      <p:tavLst>
                                        <p:tav tm="0">
                                          <p:val>
                                            <p:fltVal val="0"/>
                                          </p:val>
                                        </p:tav>
                                        <p:tav tm="100000">
                                          <p:val>
                                            <p:strVal val="#ppt_h"/>
                                          </p:val>
                                        </p:tav>
                                      </p:tavLst>
                                    </p:anim>
                                    <p:anim calcmode="lin" valueType="num">
                                      <p:cBhvr>
                                        <p:cTn id="75" dur="100" fill="hold"/>
                                        <p:tgtEl>
                                          <p:spTgt spid="82"/>
                                        </p:tgtEl>
                                        <p:attrNameLst>
                                          <p:attrName>ppt_x</p:attrName>
                                        </p:attrNameLst>
                                      </p:cBhvr>
                                      <p:tavLst>
                                        <p:tav tm="0" fmla="#ppt_x+(cos(-2*pi*(1-$))*-#ppt_x-sin(-2*pi*(1-$))*(1-#ppt_y))*(1-$)">
                                          <p:val>
                                            <p:fltVal val="0"/>
                                          </p:val>
                                        </p:tav>
                                        <p:tav tm="100000">
                                          <p:val>
                                            <p:fltVal val="1"/>
                                          </p:val>
                                        </p:tav>
                                      </p:tavLst>
                                    </p:anim>
                                    <p:anim calcmode="lin" valueType="num">
                                      <p:cBhvr>
                                        <p:cTn id="76" dur="100" fill="hold"/>
                                        <p:tgtEl>
                                          <p:spTgt spid="82"/>
                                        </p:tgtEl>
                                        <p:attrNameLst>
                                          <p:attrName>ppt_y</p:attrName>
                                        </p:attrNameLst>
                                      </p:cBhvr>
                                      <p:tavLst>
                                        <p:tav tm="0" fmla="#ppt_y+(sin(-2*pi*(1-$))*-#ppt_x+cos(-2*pi*(1-$))*(1-#ppt_y))*(1-$)">
                                          <p:val>
                                            <p:fltVal val="0"/>
                                          </p:val>
                                        </p:tav>
                                        <p:tav tm="100000">
                                          <p:val>
                                            <p:fltVal val="1"/>
                                          </p:val>
                                        </p:tav>
                                      </p:tavLst>
                                    </p:anim>
                                  </p:childTnLst>
                                </p:cTn>
                              </p:par>
                            </p:childTnLst>
                          </p:cTn>
                        </p:par>
                        <p:par>
                          <p:cTn id="77" fill="hold">
                            <p:stCondLst>
                              <p:cond delay="1500"/>
                            </p:stCondLst>
                            <p:childTnLst>
                              <p:par>
                                <p:cTn id="78" presetID="15" presetClass="entr" presetSubtype="0" fill="hold"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100" fill="hold"/>
                                        <p:tgtEl>
                                          <p:spTgt spid="83"/>
                                        </p:tgtEl>
                                        <p:attrNameLst>
                                          <p:attrName>ppt_w</p:attrName>
                                        </p:attrNameLst>
                                      </p:cBhvr>
                                      <p:tavLst>
                                        <p:tav tm="0">
                                          <p:val>
                                            <p:fltVal val="0"/>
                                          </p:val>
                                        </p:tav>
                                        <p:tav tm="100000">
                                          <p:val>
                                            <p:strVal val="#ppt_w"/>
                                          </p:val>
                                        </p:tav>
                                      </p:tavLst>
                                    </p:anim>
                                    <p:anim calcmode="lin" valueType="num">
                                      <p:cBhvr>
                                        <p:cTn id="81" dur="100" fill="hold"/>
                                        <p:tgtEl>
                                          <p:spTgt spid="83"/>
                                        </p:tgtEl>
                                        <p:attrNameLst>
                                          <p:attrName>ppt_h</p:attrName>
                                        </p:attrNameLst>
                                      </p:cBhvr>
                                      <p:tavLst>
                                        <p:tav tm="0">
                                          <p:val>
                                            <p:fltVal val="0"/>
                                          </p:val>
                                        </p:tav>
                                        <p:tav tm="100000">
                                          <p:val>
                                            <p:strVal val="#ppt_h"/>
                                          </p:val>
                                        </p:tav>
                                      </p:tavLst>
                                    </p:anim>
                                    <p:anim calcmode="lin" valueType="num">
                                      <p:cBhvr>
                                        <p:cTn id="82" dur="100" fill="hold"/>
                                        <p:tgtEl>
                                          <p:spTgt spid="83"/>
                                        </p:tgtEl>
                                        <p:attrNameLst>
                                          <p:attrName>ppt_x</p:attrName>
                                        </p:attrNameLst>
                                      </p:cBhvr>
                                      <p:tavLst>
                                        <p:tav tm="0" fmla="#ppt_x+(cos(-2*pi*(1-$))*-#ppt_x-sin(-2*pi*(1-$))*(1-#ppt_y))*(1-$)">
                                          <p:val>
                                            <p:fltVal val="0"/>
                                          </p:val>
                                        </p:tav>
                                        <p:tav tm="100000">
                                          <p:val>
                                            <p:fltVal val="1"/>
                                          </p:val>
                                        </p:tav>
                                      </p:tavLst>
                                    </p:anim>
                                    <p:anim calcmode="lin" valueType="num">
                                      <p:cBhvr>
                                        <p:cTn id="83" dur="100" fill="hold"/>
                                        <p:tgtEl>
                                          <p:spTgt spid="83"/>
                                        </p:tgtEl>
                                        <p:attrNameLst>
                                          <p:attrName>ppt_y</p:attrName>
                                        </p:attrNameLst>
                                      </p:cBhvr>
                                      <p:tavLst>
                                        <p:tav tm="0" fmla="#ppt_y+(sin(-2*pi*(1-$))*-#ppt_x+cos(-2*pi*(1-$))*(1-#ppt_y))*(1-$)">
                                          <p:val>
                                            <p:fltVal val="0"/>
                                          </p:val>
                                        </p:tav>
                                        <p:tav tm="100000">
                                          <p:val>
                                            <p:fltVal val="1"/>
                                          </p:val>
                                        </p:tav>
                                      </p:tavLst>
                                    </p:anim>
                                  </p:childTnLst>
                                </p:cTn>
                              </p:par>
                            </p:childTnLst>
                          </p:cTn>
                        </p:par>
                        <p:par>
                          <p:cTn id="84" fill="hold">
                            <p:stCondLst>
                              <p:cond delay="1600"/>
                            </p:stCondLst>
                            <p:childTnLst>
                              <p:par>
                                <p:cTn id="85" presetID="15" presetClass="entr" presetSubtype="0" fill="hold" nodeType="afterEffect">
                                  <p:stCondLst>
                                    <p:cond delay="0"/>
                                  </p:stCondLst>
                                  <p:childTnLst>
                                    <p:set>
                                      <p:cBhvr>
                                        <p:cTn id="86" dur="1" fill="hold">
                                          <p:stCondLst>
                                            <p:cond delay="0"/>
                                          </p:stCondLst>
                                        </p:cTn>
                                        <p:tgtEl>
                                          <p:spTgt spid="85"/>
                                        </p:tgtEl>
                                        <p:attrNameLst>
                                          <p:attrName>style.visibility</p:attrName>
                                        </p:attrNameLst>
                                      </p:cBhvr>
                                      <p:to>
                                        <p:strVal val="visible"/>
                                      </p:to>
                                    </p:set>
                                    <p:anim calcmode="lin" valueType="num">
                                      <p:cBhvr>
                                        <p:cTn id="87" dur="100" fill="hold"/>
                                        <p:tgtEl>
                                          <p:spTgt spid="85"/>
                                        </p:tgtEl>
                                        <p:attrNameLst>
                                          <p:attrName>ppt_w</p:attrName>
                                        </p:attrNameLst>
                                      </p:cBhvr>
                                      <p:tavLst>
                                        <p:tav tm="0">
                                          <p:val>
                                            <p:fltVal val="0"/>
                                          </p:val>
                                        </p:tav>
                                        <p:tav tm="100000">
                                          <p:val>
                                            <p:strVal val="#ppt_w"/>
                                          </p:val>
                                        </p:tav>
                                      </p:tavLst>
                                    </p:anim>
                                    <p:anim calcmode="lin" valueType="num">
                                      <p:cBhvr>
                                        <p:cTn id="88" dur="100" fill="hold"/>
                                        <p:tgtEl>
                                          <p:spTgt spid="85"/>
                                        </p:tgtEl>
                                        <p:attrNameLst>
                                          <p:attrName>ppt_h</p:attrName>
                                        </p:attrNameLst>
                                      </p:cBhvr>
                                      <p:tavLst>
                                        <p:tav tm="0">
                                          <p:val>
                                            <p:fltVal val="0"/>
                                          </p:val>
                                        </p:tav>
                                        <p:tav tm="100000">
                                          <p:val>
                                            <p:strVal val="#ppt_h"/>
                                          </p:val>
                                        </p:tav>
                                      </p:tavLst>
                                    </p:anim>
                                    <p:anim calcmode="lin" valueType="num">
                                      <p:cBhvr>
                                        <p:cTn id="89" dur="100" fill="hold"/>
                                        <p:tgtEl>
                                          <p:spTgt spid="85"/>
                                        </p:tgtEl>
                                        <p:attrNameLst>
                                          <p:attrName>ppt_x</p:attrName>
                                        </p:attrNameLst>
                                      </p:cBhvr>
                                      <p:tavLst>
                                        <p:tav tm="0" fmla="#ppt_x+(cos(-2*pi*(1-$))*-#ppt_x-sin(-2*pi*(1-$))*(1-#ppt_y))*(1-$)">
                                          <p:val>
                                            <p:fltVal val="0"/>
                                          </p:val>
                                        </p:tav>
                                        <p:tav tm="100000">
                                          <p:val>
                                            <p:fltVal val="1"/>
                                          </p:val>
                                        </p:tav>
                                      </p:tavLst>
                                    </p:anim>
                                    <p:anim calcmode="lin" valueType="num">
                                      <p:cBhvr>
                                        <p:cTn id="90" dur="100" fill="hold"/>
                                        <p:tgtEl>
                                          <p:spTgt spid="85"/>
                                        </p:tgtEl>
                                        <p:attrNameLst>
                                          <p:attrName>ppt_y</p:attrName>
                                        </p:attrNameLst>
                                      </p:cBhvr>
                                      <p:tavLst>
                                        <p:tav tm="0" fmla="#ppt_y+(sin(-2*pi*(1-$))*-#ppt_x+cos(-2*pi*(1-$))*(1-#ppt_y))*(1-$)">
                                          <p:val>
                                            <p:fltVal val="0"/>
                                          </p:val>
                                        </p:tav>
                                        <p:tav tm="100000">
                                          <p:val>
                                            <p:fltVal val="1"/>
                                          </p:val>
                                        </p:tav>
                                      </p:tavLst>
                                    </p:anim>
                                  </p:childTnLst>
                                </p:cTn>
                              </p:par>
                            </p:childTnLst>
                          </p:cTn>
                        </p:par>
                        <p:par>
                          <p:cTn id="91" fill="hold">
                            <p:stCondLst>
                              <p:cond delay="1700"/>
                            </p:stCondLst>
                            <p:childTnLst>
                              <p:par>
                                <p:cTn id="92" presetID="15" presetClass="entr" presetSubtype="0" fill="hold" nodeType="afterEffect">
                                  <p:stCondLst>
                                    <p:cond delay="0"/>
                                  </p:stCondLst>
                                  <p:childTnLst>
                                    <p:set>
                                      <p:cBhvr>
                                        <p:cTn id="93" dur="1" fill="hold">
                                          <p:stCondLst>
                                            <p:cond delay="0"/>
                                          </p:stCondLst>
                                        </p:cTn>
                                        <p:tgtEl>
                                          <p:spTgt spid="86"/>
                                        </p:tgtEl>
                                        <p:attrNameLst>
                                          <p:attrName>style.visibility</p:attrName>
                                        </p:attrNameLst>
                                      </p:cBhvr>
                                      <p:to>
                                        <p:strVal val="visible"/>
                                      </p:to>
                                    </p:set>
                                    <p:anim calcmode="lin" valueType="num">
                                      <p:cBhvr>
                                        <p:cTn id="94" dur="100" fill="hold"/>
                                        <p:tgtEl>
                                          <p:spTgt spid="86"/>
                                        </p:tgtEl>
                                        <p:attrNameLst>
                                          <p:attrName>ppt_w</p:attrName>
                                        </p:attrNameLst>
                                      </p:cBhvr>
                                      <p:tavLst>
                                        <p:tav tm="0">
                                          <p:val>
                                            <p:fltVal val="0"/>
                                          </p:val>
                                        </p:tav>
                                        <p:tav tm="100000">
                                          <p:val>
                                            <p:strVal val="#ppt_w"/>
                                          </p:val>
                                        </p:tav>
                                      </p:tavLst>
                                    </p:anim>
                                    <p:anim calcmode="lin" valueType="num">
                                      <p:cBhvr>
                                        <p:cTn id="95" dur="100" fill="hold"/>
                                        <p:tgtEl>
                                          <p:spTgt spid="86"/>
                                        </p:tgtEl>
                                        <p:attrNameLst>
                                          <p:attrName>ppt_h</p:attrName>
                                        </p:attrNameLst>
                                      </p:cBhvr>
                                      <p:tavLst>
                                        <p:tav tm="0">
                                          <p:val>
                                            <p:fltVal val="0"/>
                                          </p:val>
                                        </p:tav>
                                        <p:tav tm="100000">
                                          <p:val>
                                            <p:strVal val="#ppt_h"/>
                                          </p:val>
                                        </p:tav>
                                      </p:tavLst>
                                    </p:anim>
                                    <p:anim calcmode="lin" valueType="num">
                                      <p:cBhvr>
                                        <p:cTn id="96" dur="100" fill="hold"/>
                                        <p:tgtEl>
                                          <p:spTgt spid="86"/>
                                        </p:tgtEl>
                                        <p:attrNameLst>
                                          <p:attrName>ppt_x</p:attrName>
                                        </p:attrNameLst>
                                      </p:cBhvr>
                                      <p:tavLst>
                                        <p:tav tm="0" fmla="#ppt_x+(cos(-2*pi*(1-$))*-#ppt_x-sin(-2*pi*(1-$))*(1-#ppt_y))*(1-$)">
                                          <p:val>
                                            <p:fltVal val="0"/>
                                          </p:val>
                                        </p:tav>
                                        <p:tav tm="100000">
                                          <p:val>
                                            <p:fltVal val="1"/>
                                          </p:val>
                                        </p:tav>
                                      </p:tavLst>
                                    </p:anim>
                                    <p:anim calcmode="lin" valueType="num">
                                      <p:cBhvr>
                                        <p:cTn id="97" dur="100" fill="hold"/>
                                        <p:tgtEl>
                                          <p:spTgt spid="86"/>
                                        </p:tgtEl>
                                        <p:attrNameLst>
                                          <p:attrName>ppt_y</p:attrName>
                                        </p:attrNameLst>
                                      </p:cBhvr>
                                      <p:tavLst>
                                        <p:tav tm="0" fmla="#ppt_y+(sin(-2*pi*(1-$))*-#ppt_x+cos(-2*pi*(1-$))*(1-#ppt_y))*(1-$)">
                                          <p:val>
                                            <p:fltVal val="0"/>
                                          </p:val>
                                        </p:tav>
                                        <p:tav tm="100000">
                                          <p:val>
                                            <p:fltVal val="1"/>
                                          </p:val>
                                        </p:tav>
                                      </p:tavLst>
                                    </p:anim>
                                  </p:childTnLst>
                                </p:cTn>
                              </p:par>
                            </p:childTnLst>
                          </p:cTn>
                        </p:par>
                        <p:par>
                          <p:cTn id="98" fill="hold">
                            <p:stCondLst>
                              <p:cond delay="1800"/>
                            </p:stCondLst>
                            <p:childTnLst>
                              <p:par>
                                <p:cTn id="99" presetID="15" presetClass="entr" presetSubtype="0" fill="hold" nodeType="afterEffect">
                                  <p:stCondLst>
                                    <p:cond delay="0"/>
                                  </p:stCondLst>
                                  <p:childTnLst>
                                    <p:set>
                                      <p:cBhvr>
                                        <p:cTn id="100" dur="1" fill="hold">
                                          <p:stCondLst>
                                            <p:cond delay="0"/>
                                          </p:stCondLst>
                                        </p:cTn>
                                        <p:tgtEl>
                                          <p:spTgt spid="87"/>
                                        </p:tgtEl>
                                        <p:attrNameLst>
                                          <p:attrName>style.visibility</p:attrName>
                                        </p:attrNameLst>
                                      </p:cBhvr>
                                      <p:to>
                                        <p:strVal val="visible"/>
                                      </p:to>
                                    </p:set>
                                    <p:anim calcmode="lin" valueType="num">
                                      <p:cBhvr>
                                        <p:cTn id="101" dur="100" fill="hold"/>
                                        <p:tgtEl>
                                          <p:spTgt spid="87"/>
                                        </p:tgtEl>
                                        <p:attrNameLst>
                                          <p:attrName>ppt_w</p:attrName>
                                        </p:attrNameLst>
                                      </p:cBhvr>
                                      <p:tavLst>
                                        <p:tav tm="0">
                                          <p:val>
                                            <p:fltVal val="0"/>
                                          </p:val>
                                        </p:tav>
                                        <p:tav tm="100000">
                                          <p:val>
                                            <p:strVal val="#ppt_w"/>
                                          </p:val>
                                        </p:tav>
                                      </p:tavLst>
                                    </p:anim>
                                    <p:anim calcmode="lin" valueType="num">
                                      <p:cBhvr>
                                        <p:cTn id="102" dur="100" fill="hold"/>
                                        <p:tgtEl>
                                          <p:spTgt spid="87"/>
                                        </p:tgtEl>
                                        <p:attrNameLst>
                                          <p:attrName>ppt_h</p:attrName>
                                        </p:attrNameLst>
                                      </p:cBhvr>
                                      <p:tavLst>
                                        <p:tav tm="0">
                                          <p:val>
                                            <p:fltVal val="0"/>
                                          </p:val>
                                        </p:tav>
                                        <p:tav tm="100000">
                                          <p:val>
                                            <p:strVal val="#ppt_h"/>
                                          </p:val>
                                        </p:tav>
                                      </p:tavLst>
                                    </p:anim>
                                    <p:anim calcmode="lin" valueType="num">
                                      <p:cBhvr>
                                        <p:cTn id="103" dur="100" fill="hold"/>
                                        <p:tgtEl>
                                          <p:spTgt spid="87"/>
                                        </p:tgtEl>
                                        <p:attrNameLst>
                                          <p:attrName>ppt_x</p:attrName>
                                        </p:attrNameLst>
                                      </p:cBhvr>
                                      <p:tavLst>
                                        <p:tav tm="0" fmla="#ppt_x+(cos(-2*pi*(1-$))*-#ppt_x-sin(-2*pi*(1-$))*(1-#ppt_y))*(1-$)">
                                          <p:val>
                                            <p:fltVal val="0"/>
                                          </p:val>
                                        </p:tav>
                                        <p:tav tm="100000">
                                          <p:val>
                                            <p:fltVal val="1"/>
                                          </p:val>
                                        </p:tav>
                                      </p:tavLst>
                                    </p:anim>
                                    <p:anim calcmode="lin" valueType="num">
                                      <p:cBhvr>
                                        <p:cTn id="104" dur="100" fill="hold"/>
                                        <p:tgtEl>
                                          <p:spTgt spid="87"/>
                                        </p:tgtEl>
                                        <p:attrNameLst>
                                          <p:attrName>ppt_y</p:attrName>
                                        </p:attrNameLst>
                                      </p:cBhvr>
                                      <p:tavLst>
                                        <p:tav tm="0" fmla="#ppt_y+(sin(-2*pi*(1-$))*-#ppt_x+cos(-2*pi*(1-$))*(1-#ppt_y))*(1-$)">
                                          <p:val>
                                            <p:fltVal val="0"/>
                                          </p:val>
                                        </p:tav>
                                        <p:tav tm="100000">
                                          <p:val>
                                            <p:fltVal val="1"/>
                                          </p:val>
                                        </p:tav>
                                      </p:tavLst>
                                    </p:anim>
                                  </p:childTnLst>
                                </p:cTn>
                              </p:par>
                            </p:childTnLst>
                          </p:cTn>
                        </p:par>
                        <p:par>
                          <p:cTn id="105" fill="hold">
                            <p:stCondLst>
                              <p:cond delay="1900"/>
                            </p:stCondLst>
                            <p:childTnLst>
                              <p:par>
                                <p:cTn id="106" presetID="15" presetClass="entr" presetSubtype="0" fill="hold" nodeType="afterEffect">
                                  <p:stCondLst>
                                    <p:cond delay="0"/>
                                  </p:stCondLst>
                                  <p:childTnLst>
                                    <p:set>
                                      <p:cBhvr>
                                        <p:cTn id="107" dur="1" fill="hold">
                                          <p:stCondLst>
                                            <p:cond delay="0"/>
                                          </p:stCondLst>
                                        </p:cTn>
                                        <p:tgtEl>
                                          <p:spTgt spid="88"/>
                                        </p:tgtEl>
                                        <p:attrNameLst>
                                          <p:attrName>style.visibility</p:attrName>
                                        </p:attrNameLst>
                                      </p:cBhvr>
                                      <p:to>
                                        <p:strVal val="visible"/>
                                      </p:to>
                                    </p:set>
                                    <p:anim calcmode="lin" valueType="num">
                                      <p:cBhvr>
                                        <p:cTn id="108" dur="100" fill="hold"/>
                                        <p:tgtEl>
                                          <p:spTgt spid="88"/>
                                        </p:tgtEl>
                                        <p:attrNameLst>
                                          <p:attrName>ppt_w</p:attrName>
                                        </p:attrNameLst>
                                      </p:cBhvr>
                                      <p:tavLst>
                                        <p:tav tm="0">
                                          <p:val>
                                            <p:fltVal val="0"/>
                                          </p:val>
                                        </p:tav>
                                        <p:tav tm="100000">
                                          <p:val>
                                            <p:strVal val="#ppt_w"/>
                                          </p:val>
                                        </p:tav>
                                      </p:tavLst>
                                    </p:anim>
                                    <p:anim calcmode="lin" valueType="num">
                                      <p:cBhvr>
                                        <p:cTn id="109" dur="100" fill="hold"/>
                                        <p:tgtEl>
                                          <p:spTgt spid="88"/>
                                        </p:tgtEl>
                                        <p:attrNameLst>
                                          <p:attrName>ppt_h</p:attrName>
                                        </p:attrNameLst>
                                      </p:cBhvr>
                                      <p:tavLst>
                                        <p:tav tm="0">
                                          <p:val>
                                            <p:fltVal val="0"/>
                                          </p:val>
                                        </p:tav>
                                        <p:tav tm="100000">
                                          <p:val>
                                            <p:strVal val="#ppt_h"/>
                                          </p:val>
                                        </p:tav>
                                      </p:tavLst>
                                    </p:anim>
                                    <p:anim calcmode="lin" valueType="num">
                                      <p:cBhvr>
                                        <p:cTn id="110" dur="100" fill="hold"/>
                                        <p:tgtEl>
                                          <p:spTgt spid="88"/>
                                        </p:tgtEl>
                                        <p:attrNameLst>
                                          <p:attrName>ppt_x</p:attrName>
                                        </p:attrNameLst>
                                      </p:cBhvr>
                                      <p:tavLst>
                                        <p:tav tm="0" fmla="#ppt_x+(cos(-2*pi*(1-$))*-#ppt_x-sin(-2*pi*(1-$))*(1-#ppt_y))*(1-$)">
                                          <p:val>
                                            <p:fltVal val="0"/>
                                          </p:val>
                                        </p:tav>
                                        <p:tav tm="100000">
                                          <p:val>
                                            <p:fltVal val="1"/>
                                          </p:val>
                                        </p:tav>
                                      </p:tavLst>
                                    </p:anim>
                                    <p:anim calcmode="lin" valueType="num">
                                      <p:cBhvr>
                                        <p:cTn id="111" dur="100" fill="hold"/>
                                        <p:tgtEl>
                                          <p:spTgt spid="88"/>
                                        </p:tgtEl>
                                        <p:attrNameLst>
                                          <p:attrName>ppt_y</p:attrName>
                                        </p:attrNameLst>
                                      </p:cBhvr>
                                      <p:tavLst>
                                        <p:tav tm="0" fmla="#ppt_y+(sin(-2*pi*(1-$))*-#ppt_x+cos(-2*pi*(1-$))*(1-#ppt_y))*(1-$)">
                                          <p:val>
                                            <p:fltVal val="0"/>
                                          </p:val>
                                        </p:tav>
                                        <p:tav tm="100000">
                                          <p:val>
                                            <p:fltVal val="1"/>
                                          </p:val>
                                        </p:tav>
                                      </p:tavLst>
                                    </p:anim>
                                  </p:childTnLst>
                                </p:cTn>
                              </p:par>
                            </p:childTnLst>
                          </p:cTn>
                        </p:par>
                        <p:par>
                          <p:cTn id="112" fill="hold">
                            <p:stCondLst>
                              <p:cond delay="2000"/>
                            </p:stCondLst>
                            <p:childTnLst>
                              <p:par>
                                <p:cTn id="113" presetID="15" presetClass="entr" presetSubtype="0" fill="hold" nodeType="afterEffect">
                                  <p:stCondLst>
                                    <p:cond delay="0"/>
                                  </p:stCondLst>
                                  <p:childTnLst>
                                    <p:set>
                                      <p:cBhvr>
                                        <p:cTn id="114" dur="1" fill="hold">
                                          <p:stCondLst>
                                            <p:cond delay="0"/>
                                          </p:stCondLst>
                                        </p:cTn>
                                        <p:tgtEl>
                                          <p:spTgt spid="89"/>
                                        </p:tgtEl>
                                        <p:attrNameLst>
                                          <p:attrName>style.visibility</p:attrName>
                                        </p:attrNameLst>
                                      </p:cBhvr>
                                      <p:to>
                                        <p:strVal val="visible"/>
                                      </p:to>
                                    </p:set>
                                    <p:anim calcmode="lin" valueType="num">
                                      <p:cBhvr>
                                        <p:cTn id="115" dur="100" fill="hold"/>
                                        <p:tgtEl>
                                          <p:spTgt spid="89"/>
                                        </p:tgtEl>
                                        <p:attrNameLst>
                                          <p:attrName>ppt_w</p:attrName>
                                        </p:attrNameLst>
                                      </p:cBhvr>
                                      <p:tavLst>
                                        <p:tav tm="0">
                                          <p:val>
                                            <p:fltVal val="0"/>
                                          </p:val>
                                        </p:tav>
                                        <p:tav tm="100000">
                                          <p:val>
                                            <p:strVal val="#ppt_w"/>
                                          </p:val>
                                        </p:tav>
                                      </p:tavLst>
                                    </p:anim>
                                    <p:anim calcmode="lin" valueType="num">
                                      <p:cBhvr>
                                        <p:cTn id="116" dur="100" fill="hold"/>
                                        <p:tgtEl>
                                          <p:spTgt spid="89"/>
                                        </p:tgtEl>
                                        <p:attrNameLst>
                                          <p:attrName>ppt_h</p:attrName>
                                        </p:attrNameLst>
                                      </p:cBhvr>
                                      <p:tavLst>
                                        <p:tav tm="0">
                                          <p:val>
                                            <p:fltVal val="0"/>
                                          </p:val>
                                        </p:tav>
                                        <p:tav tm="100000">
                                          <p:val>
                                            <p:strVal val="#ppt_h"/>
                                          </p:val>
                                        </p:tav>
                                      </p:tavLst>
                                    </p:anim>
                                    <p:anim calcmode="lin" valueType="num">
                                      <p:cBhvr>
                                        <p:cTn id="117" dur="100" fill="hold"/>
                                        <p:tgtEl>
                                          <p:spTgt spid="89"/>
                                        </p:tgtEl>
                                        <p:attrNameLst>
                                          <p:attrName>ppt_x</p:attrName>
                                        </p:attrNameLst>
                                      </p:cBhvr>
                                      <p:tavLst>
                                        <p:tav tm="0" fmla="#ppt_x+(cos(-2*pi*(1-$))*-#ppt_x-sin(-2*pi*(1-$))*(1-#ppt_y))*(1-$)">
                                          <p:val>
                                            <p:fltVal val="0"/>
                                          </p:val>
                                        </p:tav>
                                        <p:tav tm="100000">
                                          <p:val>
                                            <p:fltVal val="1"/>
                                          </p:val>
                                        </p:tav>
                                      </p:tavLst>
                                    </p:anim>
                                    <p:anim calcmode="lin" valueType="num">
                                      <p:cBhvr>
                                        <p:cTn id="118" dur="100" fill="hold"/>
                                        <p:tgtEl>
                                          <p:spTgt spid="89"/>
                                        </p:tgtEl>
                                        <p:attrNameLst>
                                          <p:attrName>ppt_y</p:attrName>
                                        </p:attrNameLst>
                                      </p:cBhvr>
                                      <p:tavLst>
                                        <p:tav tm="0" fmla="#ppt_y+(sin(-2*pi*(1-$))*-#ppt_x+cos(-2*pi*(1-$))*(1-#ppt_y))*(1-$)">
                                          <p:val>
                                            <p:fltVal val="0"/>
                                          </p:val>
                                        </p:tav>
                                        <p:tav tm="100000">
                                          <p:val>
                                            <p:fltVal val="1"/>
                                          </p:val>
                                        </p:tav>
                                      </p:tavLst>
                                    </p:anim>
                                  </p:childTnLst>
                                </p:cTn>
                              </p:par>
                            </p:childTnLst>
                          </p:cTn>
                        </p:par>
                        <p:par>
                          <p:cTn id="119" fill="hold">
                            <p:stCondLst>
                              <p:cond delay="2100"/>
                            </p:stCondLst>
                            <p:childTnLst>
                              <p:par>
                                <p:cTn id="120" presetID="15" presetClass="entr" presetSubtype="0" fill="hold" nodeType="afterEffect">
                                  <p:stCondLst>
                                    <p:cond delay="0"/>
                                  </p:stCondLst>
                                  <p:childTnLst>
                                    <p:set>
                                      <p:cBhvr>
                                        <p:cTn id="121" dur="1" fill="hold">
                                          <p:stCondLst>
                                            <p:cond delay="0"/>
                                          </p:stCondLst>
                                        </p:cTn>
                                        <p:tgtEl>
                                          <p:spTgt spid="90"/>
                                        </p:tgtEl>
                                        <p:attrNameLst>
                                          <p:attrName>style.visibility</p:attrName>
                                        </p:attrNameLst>
                                      </p:cBhvr>
                                      <p:to>
                                        <p:strVal val="visible"/>
                                      </p:to>
                                    </p:set>
                                    <p:anim calcmode="lin" valueType="num">
                                      <p:cBhvr>
                                        <p:cTn id="122" dur="100" fill="hold"/>
                                        <p:tgtEl>
                                          <p:spTgt spid="90"/>
                                        </p:tgtEl>
                                        <p:attrNameLst>
                                          <p:attrName>ppt_w</p:attrName>
                                        </p:attrNameLst>
                                      </p:cBhvr>
                                      <p:tavLst>
                                        <p:tav tm="0">
                                          <p:val>
                                            <p:fltVal val="0"/>
                                          </p:val>
                                        </p:tav>
                                        <p:tav tm="100000">
                                          <p:val>
                                            <p:strVal val="#ppt_w"/>
                                          </p:val>
                                        </p:tav>
                                      </p:tavLst>
                                    </p:anim>
                                    <p:anim calcmode="lin" valueType="num">
                                      <p:cBhvr>
                                        <p:cTn id="123" dur="100" fill="hold"/>
                                        <p:tgtEl>
                                          <p:spTgt spid="90"/>
                                        </p:tgtEl>
                                        <p:attrNameLst>
                                          <p:attrName>ppt_h</p:attrName>
                                        </p:attrNameLst>
                                      </p:cBhvr>
                                      <p:tavLst>
                                        <p:tav tm="0">
                                          <p:val>
                                            <p:fltVal val="0"/>
                                          </p:val>
                                        </p:tav>
                                        <p:tav tm="100000">
                                          <p:val>
                                            <p:strVal val="#ppt_h"/>
                                          </p:val>
                                        </p:tav>
                                      </p:tavLst>
                                    </p:anim>
                                    <p:anim calcmode="lin" valueType="num">
                                      <p:cBhvr>
                                        <p:cTn id="124" dur="100" fill="hold"/>
                                        <p:tgtEl>
                                          <p:spTgt spid="90"/>
                                        </p:tgtEl>
                                        <p:attrNameLst>
                                          <p:attrName>ppt_x</p:attrName>
                                        </p:attrNameLst>
                                      </p:cBhvr>
                                      <p:tavLst>
                                        <p:tav tm="0" fmla="#ppt_x+(cos(-2*pi*(1-$))*-#ppt_x-sin(-2*pi*(1-$))*(1-#ppt_y))*(1-$)">
                                          <p:val>
                                            <p:fltVal val="0"/>
                                          </p:val>
                                        </p:tav>
                                        <p:tav tm="100000">
                                          <p:val>
                                            <p:fltVal val="1"/>
                                          </p:val>
                                        </p:tav>
                                      </p:tavLst>
                                    </p:anim>
                                    <p:anim calcmode="lin" valueType="num">
                                      <p:cBhvr>
                                        <p:cTn id="125" dur="100" fill="hold"/>
                                        <p:tgtEl>
                                          <p:spTgt spid="90"/>
                                        </p:tgtEl>
                                        <p:attrNameLst>
                                          <p:attrName>ppt_y</p:attrName>
                                        </p:attrNameLst>
                                      </p:cBhvr>
                                      <p:tavLst>
                                        <p:tav tm="0" fmla="#ppt_y+(sin(-2*pi*(1-$))*-#ppt_x+cos(-2*pi*(1-$))*(1-#ppt_y))*(1-$)">
                                          <p:val>
                                            <p:fltVal val="0"/>
                                          </p:val>
                                        </p:tav>
                                        <p:tav tm="100000">
                                          <p:val>
                                            <p:fltVal val="1"/>
                                          </p:val>
                                        </p:tav>
                                      </p:tavLst>
                                    </p:anim>
                                  </p:childTnLst>
                                </p:cTn>
                              </p:par>
                            </p:childTnLst>
                          </p:cTn>
                        </p:par>
                        <p:par>
                          <p:cTn id="126" fill="hold">
                            <p:stCondLst>
                              <p:cond delay="2200"/>
                            </p:stCondLst>
                            <p:childTnLst>
                              <p:par>
                                <p:cTn id="127" presetID="15" presetClass="entr" presetSubtype="0" fill="hold" nodeType="afterEffect">
                                  <p:stCondLst>
                                    <p:cond delay="0"/>
                                  </p:stCondLst>
                                  <p:childTnLst>
                                    <p:set>
                                      <p:cBhvr>
                                        <p:cTn id="128" dur="1" fill="hold">
                                          <p:stCondLst>
                                            <p:cond delay="0"/>
                                          </p:stCondLst>
                                        </p:cTn>
                                        <p:tgtEl>
                                          <p:spTgt spid="91"/>
                                        </p:tgtEl>
                                        <p:attrNameLst>
                                          <p:attrName>style.visibility</p:attrName>
                                        </p:attrNameLst>
                                      </p:cBhvr>
                                      <p:to>
                                        <p:strVal val="visible"/>
                                      </p:to>
                                    </p:set>
                                    <p:anim calcmode="lin" valueType="num">
                                      <p:cBhvr>
                                        <p:cTn id="129" dur="100" fill="hold"/>
                                        <p:tgtEl>
                                          <p:spTgt spid="91"/>
                                        </p:tgtEl>
                                        <p:attrNameLst>
                                          <p:attrName>ppt_w</p:attrName>
                                        </p:attrNameLst>
                                      </p:cBhvr>
                                      <p:tavLst>
                                        <p:tav tm="0">
                                          <p:val>
                                            <p:fltVal val="0"/>
                                          </p:val>
                                        </p:tav>
                                        <p:tav tm="100000">
                                          <p:val>
                                            <p:strVal val="#ppt_w"/>
                                          </p:val>
                                        </p:tav>
                                      </p:tavLst>
                                    </p:anim>
                                    <p:anim calcmode="lin" valueType="num">
                                      <p:cBhvr>
                                        <p:cTn id="130" dur="100" fill="hold"/>
                                        <p:tgtEl>
                                          <p:spTgt spid="91"/>
                                        </p:tgtEl>
                                        <p:attrNameLst>
                                          <p:attrName>ppt_h</p:attrName>
                                        </p:attrNameLst>
                                      </p:cBhvr>
                                      <p:tavLst>
                                        <p:tav tm="0">
                                          <p:val>
                                            <p:fltVal val="0"/>
                                          </p:val>
                                        </p:tav>
                                        <p:tav tm="100000">
                                          <p:val>
                                            <p:strVal val="#ppt_h"/>
                                          </p:val>
                                        </p:tav>
                                      </p:tavLst>
                                    </p:anim>
                                    <p:anim calcmode="lin" valueType="num">
                                      <p:cBhvr>
                                        <p:cTn id="131" dur="100" fill="hold"/>
                                        <p:tgtEl>
                                          <p:spTgt spid="91"/>
                                        </p:tgtEl>
                                        <p:attrNameLst>
                                          <p:attrName>ppt_x</p:attrName>
                                        </p:attrNameLst>
                                      </p:cBhvr>
                                      <p:tavLst>
                                        <p:tav tm="0" fmla="#ppt_x+(cos(-2*pi*(1-$))*-#ppt_x-sin(-2*pi*(1-$))*(1-#ppt_y))*(1-$)">
                                          <p:val>
                                            <p:fltVal val="0"/>
                                          </p:val>
                                        </p:tav>
                                        <p:tav tm="100000">
                                          <p:val>
                                            <p:fltVal val="1"/>
                                          </p:val>
                                        </p:tav>
                                      </p:tavLst>
                                    </p:anim>
                                    <p:anim calcmode="lin" valueType="num">
                                      <p:cBhvr>
                                        <p:cTn id="132" dur="100" fill="hold"/>
                                        <p:tgtEl>
                                          <p:spTgt spid="91"/>
                                        </p:tgtEl>
                                        <p:attrNameLst>
                                          <p:attrName>ppt_y</p:attrName>
                                        </p:attrNameLst>
                                      </p:cBhvr>
                                      <p:tavLst>
                                        <p:tav tm="0" fmla="#ppt_y+(sin(-2*pi*(1-$))*-#ppt_x+cos(-2*pi*(1-$))*(1-#ppt_y))*(1-$)">
                                          <p:val>
                                            <p:fltVal val="0"/>
                                          </p:val>
                                        </p:tav>
                                        <p:tav tm="100000">
                                          <p:val>
                                            <p:fltVal val="1"/>
                                          </p:val>
                                        </p:tav>
                                      </p:tavLst>
                                    </p:anim>
                                  </p:childTnLst>
                                </p:cTn>
                              </p:par>
                            </p:childTnLst>
                          </p:cTn>
                        </p:par>
                        <p:par>
                          <p:cTn id="133" fill="hold">
                            <p:stCondLst>
                              <p:cond delay="2300"/>
                            </p:stCondLst>
                            <p:childTnLst>
                              <p:par>
                                <p:cTn id="134" presetID="15" presetClass="entr" presetSubtype="0" fill="hold" nodeType="afterEffect">
                                  <p:stCondLst>
                                    <p:cond delay="0"/>
                                  </p:stCondLst>
                                  <p:childTnLst>
                                    <p:set>
                                      <p:cBhvr>
                                        <p:cTn id="135" dur="1" fill="hold">
                                          <p:stCondLst>
                                            <p:cond delay="0"/>
                                          </p:stCondLst>
                                        </p:cTn>
                                        <p:tgtEl>
                                          <p:spTgt spid="92"/>
                                        </p:tgtEl>
                                        <p:attrNameLst>
                                          <p:attrName>style.visibility</p:attrName>
                                        </p:attrNameLst>
                                      </p:cBhvr>
                                      <p:to>
                                        <p:strVal val="visible"/>
                                      </p:to>
                                    </p:set>
                                    <p:anim calcmode="lin" valueType="num">
                                      <p:cBhvr>
                                        <p:cTn id="136" dur="100" fill="hold"/>
                                        <p:tgtEl>
                                          <p:spTgt spid="92"/>
                                        </p:tgtEl>
                                        <p:attrNameLst>
                                          <p:attrName>ppt_w</p:attrName>
                                        </p:attrNameLst>
                                      </p:cBhvr>
                                      <p:tavLst>
                                        <p:tav tm="0">
                                          <p:val>
                                            <p:fltVal val="0"/>
                                          </p:val>
                                        </p:tav>
                                        <p:tav tm="100000">
                                          <p:val>
                                            <p:strVal val="#ppt_w"/>
                                          </p:val>
                                        </p:tav>
                                      </p:tavLst>
                                    </p:anim>
                                    <p:anim calcmode="lin" valueType="num">
                                      <p:cBhvr>
                                        <p:cTn id="137" dur="100" fill="hold"/>
                                        <p:tgtEl>
                                          <p:spTgt spid="92"/>
                                        </p:tgtEl>
                                        <p:attrNameLst>
                                          <p:attrName>ppt_h</p:attrName>
                                        </p:attrNameLst>
                                      </p:cBhvr>
                                      <p:tavLst>
                                        <p:tav tm="0">
                                          <p:val>
                                            <p:fltVal val="0"/>
                                          </p:val>
                                        </p:tav>
                                        <p:tav tm="100000">
                                          <p:val>
                                            <p:strVal val="#ppt_h"/>
                                          </p:val>
                                        </p:tav>
                                      </p:tavLst>
                                    </p:anim>
                                    <p:anim calcmode="lin" valueType="num">
                                      <p:cBhvr>
                                        <p:cTn id="138" dur="100" fill="hold"/>
                                        <p:tgtEl>
                                          <p:spTgt spid="92"/>
                                        </p:tgtEl>
                                        <p:attrNameLst>
                                          <p:attrName>ppt_x</p:attrName>
                                        </p:attrNameLst>
                                      </p:cBhvr>
                                      <p:tavLst>
                                        <p:tav tm="0" fmla="#ppt_x+(cos(-2*pi*(1-$))*-#ppt_x-sin(-2*pi*(1-$))*(1-#ppt_y))*(1-$)">
                                          <p:val>
                                            <p:fltVal val="0"/>
                                          </p:val>
                                        </p:tav>
                                        <p:tav tm="100000">
                                          <p:val>
                                            <p:fltVal val="1"/>
                                          </p:val>
                                        </p:tav>
                                      </p:tavLst>
                                    </p:anim>
                                    <p:anim calcmode="lin" valueType="num">
                                      <p:cBhvr>
                                        <p:cTn id="139" dur="100" fill="hold"/>
                                        <p:tgtEl>
                                          <p:spTgt spid="92"/>
                                        </p:tgtEl>
                                        <p:attrNameLst>
                                          <p:attrName>ppt_y</p:attrName>
                                        </p:attrNameLst>
                                      </p:cBhvr>
                                      <p:tavLst>
                                        <p:tav tm="0" fmla="#ppt_y+(sin(-2*pi*(1-$))*-#ppt_x+cos(-2*pi*(1-$))*(1-#ppt_y))*(1-$)">
                                          <p:val>
                                            <p:fltVal val="0"/>
                                          </p:val>
                                        </p:tav>
                                        <p:tav tm="100000">
                                          <p:val>
                                            <p:fltVal val="1"/>
                                          </p:val>
                                        </p:tav>
                                      </p:tavLst>
                                    </p:anim>
                                  </p:childTnLst>
                                </p:cTn>
                              </p:par>
                            </p:childTnLst>
                          </p:cTn>
                        </p:par>
                        <p:par>
                          <p:cTn id="140" fill="hold">
                            <p:stCondLst>
                              <p:cond delay="2400"/>
                            </p:stCondLst>
                            <p:childTnLst>
                              <p:par>
                                <p:cTn id="141" presetID="15" presetClass="entr" presetSubtype="0" fill="hold" nodeType="afterEffect">
                                  <p:stCondLst>
                                    <p:cond delay="0"/>
                                  </p:stCondLst>
                                  <p:childTnLst>
                                    <p:set>
                                      <p:cBhvr>
                                        <p:cTn id="142" dur="1" fill="hold">
                                          <p:stCondLst>
                                            <p:cond delay="0"/>
                                          </p:stCondLst>
                                        </p:cTn>
                                        <p:tgtEl>
                                          <p:spTgt spid="93"/>
                                        </p:tgtEl>
                                        <p:attrNameLst>
                                          <p:attrName>style.visibility</p:attrName>
                                        </p:attrNameLst>
                                      </p:cBhvr>
                                      <p:to>
                                        <p:strVal val="visible"/>
                                      </p:to>
                                    </p:set>
                                    <p:anim calcmode="lin" valueType="num">
                                      <p:cBhvr>
                                        <p:cTn id="143" dur="100" fill="hold"/>
                                        <p:tgtEl>
                                          <p:spTgt spid="93"/>
                                        </p:tgtEl>
                                        <p:attrNameLst>
                                          <p:attrName>ppt_w</p:attrName>
                                        </p:attrNameLst>
                                      </p:cBhvr>
                                      <p:tavLst>
                                        <p:tav tm="0">
                                          <p:val>
                                            <p:fltVal val="0"/>
                                          </p:val>
                                        </p:tav>
                                        <p:tav tm="100000">
                                          <p:val>
                                            <p:strVal val="#ppt_w"/>
                                          </p:val>
                                        </p:tav>
                                      </p:tavLst>
                                    </p:anim>
                                    <p:anim calcmode="lin" valueType="num">
                                      <p:cBhvr>
                                        <p:cTn id="144" dur="100" fill="hold"/>
                                        <p:tgtEl>
                                          <p:spTgt spid="93"/>
                                        </p:tgtEl>
                                        <p:attrNameLst>
                                          <p:attrName>ppt_h</p:attrName>
                                        </p:attrNameLst>
                                      </p:cBhvr>
                                      <p:tavLst>
                                        <p:tav tm="0">
                                          <p:val>
                                            <p:fltVal val="0"/>
                                          </p:val>
                                        </p:tav>
                                        <p:tav tm="100000">
                                          <p:val>
                                            <p:strVal val="#ppt_h"/>
                                          </p:val>
                                        </p:tav>
                                      </p:tavLst>
                                    </p:anim>
                                    <p:anim calcmode="lin" valueType="num">
                                      <p:cBhvr>
                                        <p:cTn id="145" dur="100" fill="hold"/>
                                        <p:tgtEl>
                                          <p:spTgt spid="93"/>
                                        </p:tgtEl>
                                        <p:attrNameLst>
                                          <p:attrName>ppt_x</p:attrName>
                                        </p:attrNameLst>
                                      </p:cBhvr>
                                      <p:tavLst>
                                        <p:tav tm="0" fmla="#ppt_x+(cos(-2*pi*(1-$))*-#ppt_x-sin(-2*pi*(1-$))*(1-#ppt_y))*(1-$)">
                                          <p:val>
                                            <p:fltVal val="0"/>
                                          </p:val>
                                        </p:tav>
                                        <p:tav tm="100000">
                                          <p:val>
                                            <p:fltVal val="1"/>
                                          </p:val>
                                        </p:tav>
                                      </p:tavLst>
                                    </p:anim>
                                    <p:anim calcmode="lin" valueType="num">
                                      <p:cBhvr>
                                        <p:cTn id="146" dur="100" fill="hold"/>
                                        <p:tgtEl>
                                          <p:spTgt spid="93"/>
                                        </p:tgtEl>
                                        <p:attrNameLst>
                                          <p:attrName>ppt_y</p:attrName>
                                        </p:attrNameLst>
                                      </p:cBhvr>
                                      <p:tavLst>
                                        <p:tav tm="0" fmla="#ppt_y+(sin(-2*pi*(1-$))*-#ppt_x+cos(-2*pi*(1-$))*(1-#ppt_y))*(1-$)">
                                          <p:val>
                                            <p:fltVal val="0"/>
                                          </p:val>
                                        </p:tav>
                                        <p:tav tm="100000">
                                          <p:val>
                                            <p:fltVal val="1"/>
                                          </p:val>
                                        </p:tav>
                                      </p:tavLst>
                                    </p:anim>
                                  </p:childTnLst>
                                </p:cTn>
                              </p:par>
                            </p:childTnLst>
                          </p:cTn>
                        </p:par>
                        <p:par>
                          <p:cTn id="147" fill="hold">
                            <p:stCondLst>
                              <p:cond delay="2500"/>
                            </p:stCondLst>
                            <p:childTnLst>
                              <p:par>
                                <p:cTn id="148" presetID="15" presetClass="entr" presetSubtype="0" fill="hold" nodeType="afterEffect">
                                  <p:stCondLst>
                                    <p:cond delay="0"/>
                                  </p:stCondLst>
                                  <p:childTnLst>
                                    <p:set>
                                      <p:cBhvr>
                                        <p:cTn id="149" dur="1" fill="hold">
                                          <p:stCondLst>
                                            <p:cond delay="0"/>
                                          </p:stCondLst>
                                        </p:cTn>
                                        <p:tgtEl>
                                          <p:spTgt spid="94"/>
                                        </p:tgtEl>
                                        <p:attrNameLst>
                                          <p:attrName>style.visibility</p:attrName>
                                        </p:attrNameLst>
                                      </p:cBhvr>
                                      <p:to>
                                        <p:strVal val="visible"/>
                                      </p:to>
                                    </p:set>
                                    <p:anim calcmode="lin" valueType="num">
                                      <p:cBhvr>
                                        <p:cTn id="150" dur="100" fill="hold"/>
                                        <p:tgtEl>
                                          <p:spTgt spid="94"/>
                                        </p:tgtEl>
                                        <p:attrNameLst>
                                          <p:attrName>ppt_w</p:attrName>
                                        </p:attrNameLst>
                                      </p:cBhvr>
                                      <p:tavLst>
                                        <p:tav tm="0">
                                          <p:val>
                                            <p:fltVal val="0"/>
                                          </p:val>
                                        </p:tav>
                                        <p:tav tm="100000">
                                          <p:val>
                                            <p:strVal val="#ppt_w"/>
                                          </p:val>
                                        </p:tav>
                                      </p:tavLst>
                                    </p:anim>
                                    <p:anim calcmode="lin" valueType="num">
                                      <p:cBhvr>
                                        <p:cTn id="151" dur="100" fill="hold"/>
                                        <p:tgtEl>
                                          <p:spTgt spid="94"/>
                                        </p:tgtEl>
                                        <p:attrNameLst>
                                          <p:attrName>ppt_h</p:attrName>
                                        </p:attrNameLst>
                                      </p:cBhvr>
                                      <p:tavLst>
                                        <p:tav tm="0">
                                          <p:val>
                                            <p:fltVal val="0"/>
                                          </p:val>
                                        </p:tav>
                                        <p:tav tm="100000">
                                          <p:val>
                                            <p:strVal val="#ppt_h"/>
                                          </p:val>
                                        </p:tav>
                                      </p:tavLst>
                                    </p:anim>
                                    <p:anim calcmode="lin" valueType="num">
                                      <p:cBhvr>
                                        <p:cTn id="152" dur="100" fill="hold"/>
                                        <p:tgtEl>
                                          <p:spTgt spid="94"/>
                                        </p:tgtEl>
                                        <p:attrNameLst>
                                          <p:attrName>ppt_x</p:attrName>
                                        </p:attrNameLst>
                                      </p:cBhvr>
                                      <p:tavLst>
                                        <p:tav tm="0" fmla="#ppt_x+(cos(-2*pi*(1-$))*-#ppt_x-sin(-2*pi*(1-$))*(1-#ppt_y))*(1-$)">
                                          <p:val>
                                            <p:fltVal val="0"/>
                                          </p:val>
                                        </p:tav>
                                        <p:tav tm="100000">
                                          <p:val>
                                            <p:fltVal val="1"/>
                                          </p:val>
                                        </p:tav>
                                      </p:tavLst>
                                    </p:anim>
                                    <p:anim calcmode="lin" valueType="num">
                                      <p:cBhvr>
                                        <p:cTn id="153" dur="100" fill="hold"/>
                                        <p:tgtEl>
                                          <p:spTgt spid="94"/>
                                        </p:tgtEl>
                                        <p:attrNameLst>
                                          <p:attrName>ppt_y</p:attrName>
                                        </p:attrNameLst>
                                      </p:cBhvr>
                                      <p:tavLst>
                                        <p:tav tm="0" fmla="#ppt_y+(sin(-2*pi*(1-$))*-#ppt_x+cos(-2*pi*(1-$))*(1-#ppt_y))*(1-$)">
                                          <p:val>
                                            <p:fltVal val="0"/>
                                          </p:val>
                                        </p:tav>
                                        <p:tav tm="100000">
                                          <p:val>
                                            <p:fltVal val="1"/>
                                          </p:val>
                                        </p:tav>
                                      </p:tavLst>
                                    </p:anim>
                                  </p:childTnLst>
                                </p:cTn>
                              </p:par>
                            </p:childTnLst>
                          </p:cTn>
                        </p:par>
                        <p:par>
                          <p:cTn id="154" fill="hold">
                            <p:stCondLst>
                              <p:cond delay="2600"/>
                            </p:stCondLst>
                            <p:childTnLst>
                              <p:par>
                                <p:cTn id="155" presetID="15" presetClass="entr" presetSubtype="0" fill="hold" nodeType="afterEffect">
                                  <p:stCondLst>
                                    <p:cond delay="0"/>
                                  </p:stCondLst>
                                  <p:childTnLst>
                                    <p:set>
                                      <p:cBhvr>
                                        <p:cTn id="156" dur="1" fill="hold">
                                          <p:stCondLst>
                                            <p:cond delay="0"/>
                                          </p:stCondLst>
                                        </p:cTn>
                                        <p:tgtEl>
                                          <p:spTgt spid="95"/>
                                        </p:tgtEl>
                                        <p:attrNameLst>
                                          <p:attrName>style.visibility</p:attrName>
                                        </p:attrNameLst>
                                      </p:cBhvr>
                                      <p:to>
                                        <p:strVal val="visible"/>
                                      </p:to>
                                    </p:set>
                                    <p:anim calcmode="lin" valueType="num">
                                      <p:cBhvr>
                                        <p:cTn id="157" dur="100" fill="hold"/>
                                        <p:tgtEl>
                                          <p:spTgt spid="95"/>
                                        </p:tgtEl>
                                        <p:attrNameLst>
                                          <p:attrName>ppt_w</p:attrName>
                                        </p:attrNameLst>
                                      </p:cBhvr>
                                      <p:tavLst>
                                        <p:tav tm="0">
                                          <p:val>
                                            <p:fltVal val="0"/>
                                          </p:val>
                                        </p:tav>
                                        <p:tav tm="100000">
                                          <p:val>
                                            <p:strVal val="#ppt_w"/>
                                          </p:val>
                                        </p:tav>
                                      </p:tavLst>
                                    </p:anim>
                                    <p:anim calcmode="lin" valueType="num">
                                      <p:cBhvr>
                                        <p:cTn id="158" dur="100" fill="hold"/>
                                        <p:tgtEl>
                                          <p:spTgt spid="95"/>
                                        </p:tgtEl>
                                        <p:attrNameLst>
                                          <p:attrName>ppt_h</p:attrName>
                                        </p:attrNameLst>
                                      </p:cBhvr>
                                      <p:tavLst>
                                        <p:tav tm="0">
                                          <p:val>
                                            <p:fltVal val="0"/>
                                          </p:val>
                                        </p:tav>
                                        <p:tav tm="100000">
                                          <p:val>
                                            <p:strVal val="#ppt_h"/>
                                          </p:val>
                                        </p:tav>
                                      </p:tavLst>
                                    </p:anim>
                                    <p:anim calcmode="lin" valueType="num">
                                      <p:cBhvr>
                                        <p:cTn id="159" dur="100" fill="hold"/>
                                        <p:tgtEl>
                                          <p:spTgt spid="95"/>
                                        </p:tgtEl>
                                        <p:attrNameLst>
                                          <p:attrName>ppt_x</p:attrName>
                                        </p:attrNameLst>
                                      </p:cBhvr>
                                      <p:tavLst>
                                        <p:tav tm="0" fmla="#ppt_x+(cos(-2*pi*(1-$))*-#ppt_x-sin(-2*pi*(1-$))*(1-#ppt_y))*(1-$)">
                                          <p:val>
                                            <p:fltVal val="0"/>
                                          </p:val>
                                        </p:tav>
                                        <p:tav tm="100000">
                                          <p:val>
                                            <p:fltVal val="1"/>
                                          </p:val>
                                        </p:tav>
                                      </p:tavLst>
                                    </p:anim>
                                    <p:anim calcmode="lin" valueType="num">
                                      <p:cBhvr>
                                        <p:cTn id="160" dur="100" fill="hold"/>
                                        <p:tgtEl>
                                          <p:spTgt spid="95"/>
                                        </p:tgtEl>
                                        <p:attrNameLst>
                                          <p:attrName>ppt_y</p:attrName>
                                        </p:attrNameLst>
                                      </p:cBhvr>
                                      <p:tavLst>
                                        <p:tav tm="0" fmla="#ppt_y+(sin(-2*pi*(1-$))*-#ppt_x+cos(-2*pi*(1-$))*(1-#ppt_y))*(1-$)">
                                          <p:val>
                                            <p:fltVal val="0"/>
                                          </p:val>
                                        </p:tav>
                                        <p:tav tm="100000">
                                          <p:val>
                                            <p:fltVal val="1"/>
                                          </p:val>
                                        </p:tav>
                                      </p:tavLst>
                                    </p:anim>
                                  </p:childTnLst>
                                </p:cTn>
                              </p:par>
                            </p:childTnLst>
                          </p:cTn>
                        </p:par>
                        <p:par>
                          <p:cTn id="161" fill="hold">
                            <p:stCondLst>
                              <p:cond delay="2700"/>
                            </p:stCondLst>
                            <p:childTnLst>
                              <p:par>
                                <p:cTn id="162" presetID="15" presetClass="entr" presetSubtype="0" fill="hold" nodeType="afterEffect">
                                  <p:stCondLst>
                                    <p:cond delay="0"/>
                                  </p:stCondLst>
                                  <p:childTnLst>
                                    <p:set>
                                      <p:cBhvr>
                                        <p:cTn id="163" dur="1" fill="hold">
                                          <p:stCondLst>
                                            <p:cond delay="0"/>
                                          </p:stCondLst>
                                        </p:cTn>
                                        <p:tgtEl>
                                          <p:spTgt spid="96"/>
                                        </p:tgtEl>
                                        <p:attrNameLst>
                                          <p:attrName>style.visibility</p:attrName>
                                        </p:attrNameLst>
                                      </p:cBhvr>
                                      <p:to>
                                        <p:strVal val="visible"/>
                                      </p:to>
                                    </p:set>
                                    <p:anim calcmode="lin" valueType="num">
                                      <p:cBhvr>
                                        <p:cTn id="164" dur="100" fill="hold"/>
                                        <p:tgtEl>
                                          <p:spTgt spid="96"/>
                                        </p:tgtEl>
                                        <p:attrNameLst>
                                          <p:attrName>ppt_w</p:attrName>
                                        </p:attrNameLst>
                                      </p:cBhvr>
                                      <p:tavLst>
                                        <p:tav tm="0">
                                          <p:val>
                                            <p:fltVal val="0"/>
                                          </p:val>
                                        </p:tav>
                                        <p:tav tm="100000">
                                          <p:val>
                                            <p:strVal val="#ppt_w"/>
                                          </p:val>
                                        </p:tav>
                                      </p:tavLst>
                                    </p:anim>
                                    <p:anim calcmode="lin" valueType="num">
                                      <p:cBhvr>
                                        <p:cTn id="165" dur="100" fill="hold"/>
                                        <p:tgtEl>
                                          <p:spTgt spid="96"/>
                                        </p:tgtEl>
                                        <p:attrNameLst>
                                          <p:attrName>ppt_h</p:attrName>
                                        </p:attrNameLst>
                                      </p:cBhvr>
                                      <p:tavLst>
                                        <p:tav tm="0">
                                          <p:val>
                                            <p:fltVal val="0"/>
                                          </p:val>
                                        </p:tav>
                                        <p:tav tm="100000">
                                          <p:val>
                                            <p:strVal val="#ppt_h"/>
                                          </p:val>
                                        </p:tav>
                                      </p:tavLst>
                                    </p:anim>
                                    <p:anim calcmode="lin" valueType="num">
                                      <p:cBhvr>
                                        <p:cTn id="166" dur="100" fill="hold"/>
                                        <p:tgtEl>
                                          <p:spTgt spid="96"/>
                                        </p:tgtEl>
                                        <p:attrNameLst>
                                          <p:attrName>ppt_x</p:attrName>
                                        </p:attrNameLst>
                                      </p:cBhvr>
                                      <p:tavLst>
                                        <p:tav tm="0" fmla="#ppt_x+(cos(-2*pi*(1-$))*-#ppt_x-sin(-2*pi*(1-$))*(1-#ppt_y))*(1-$)">
                                          <p:val>
                                            <p:fltVal val="0"/>
                                          </p:val>
                                        </p:tav>
                                        <p:tav tm="100000">
                                          <p:val>
                                            <p:fltVal val="1"/>
                                          </p:val>
                                        </p:tav>
                                      </p:tavLst>
                                    </p:anim>
                                    <p:anim calcmode="lin" valueType="num">
                                      <p:cBhvr>
                                        <p:cTn id="167" dur="100" fill="hold"/>
                                        <p:tgtEl>
                                          <p:spTgt spid="96"/>
                                        </p:tgtEl>
                                        <p:attrNameLst>
                                          <p:attrName>ppt_y</p:attrName>
                                        </p:attrNameLst>
                                      </p:cBhvr>
                                      <p:tavLst>
                                        <p:tav tm="0" fmla="#ppt_y+(sin(-2*pi*(1-$))*-#ppt_x+cos(-2*pi*(1-$))*(1-#ppt_y))*(1-$)">
                                          <p:val>
                                            <p:fltVal val="0"/>
                                          </p:val>
                                        </p:tav>
                                        <p:tav tm="100000">
                                          <p:val>
                                            <p:fltVal val="1"/>
                                          </p:val>
                                        </p:tav>
                                      </p:tavLst>
                                    </p:anim>
                                  </p:childTnLst>
                                </p:cTn>
                              </p:par>
                            </p:childTnLst>
                          </p:cTn>
                        </p:par>
                        <p:par>
                          <p:cTn id="168" fill="hold">
                            <p:stCondLst>
                              <p:cond delay="2800"/>
                            </p:stCondLst>
                            <p:childTnLst>
                              <p:par>
                                <p:cTn id="169" presetID="15" presetClass="entr" presetSubtype="0" fill="hold" nodeType="afterEffect">
                                  <p:stCondLst>
                                    <p:cond delay="0"/>
                                  </p:stCondLst>
                                  <p:childTnLst>
                                    <p:set>
                                      <p:cBhvr>
                                        <p:cTn id="170" dur="1" fill="hold">
                                          <p:stCondLst>
                                            <p:cond delay="0"/>
                                          </p:stCondLst>
                                        </p:cTn>
                                        <p:tgtEl>
                                          <p:spTgt spid="97"/>
                                        </p:tgtEl>
                                        <p:attrNameLst>
                                          <p:attrName>style.visibility</p:attrName>
                                        </p:attrNameLst>
                                      </p:cBhvr>
                                      <p:to>
                                        <p:strVal val="visible"/>
                                      </p:to>
                                    </p:set>
                                    <p:anim calcmode="lin" valueType="num">
                                      <p:cBhvr>
                                        <p:cTn id="171" dur="100" fill="hold"/>
                                        <p:tgtEl>
                                          <p:spTgt spid="97"/>
                                        </p:tgtEl>
                                        <p:attrNameLst>
                                          <p:attrName>ppt_w</p:attrName>
                                        </p:attrNameLst>
                                      </p:cBhvr>
                                      <p:tavLst>
                                        <p:tav tm="0">
                                          <p:val>
                                            <p:fltVal val="0"/>
                                          </p:val>
                                        </p:tav>
                                        <p:tav tm="100000">
                                          <p:val>
                                            <p:strVal val="#ppt_w"/>
                                          </p:val>
                                        </p:tav>
                                      </p:tavLst>
                                    </p:anim>
                                    <p:anim calcmode="lin" valueType="num">
                                      <p:cBhvr>
                                        <p:cTn id="172" dur="100" fill="hold"/>
                                        <p:tgtEl>
                                          <p:spTgt spid="97"/>
                                        </p:tgtEl>
                                        <p:attrNameLst>
                                          <p:attrName>ppt_h</p:attrName>
                                        </p:attrNameLst>
                                      </p:cBhvr>
                                      <p:tavLst>
                                        <p:tav tm="0">
                                          <p:val>
                                            <p:fltVal val="0"/>
                                          </p:val>
                                        </p:tav>
                                        <p:tav tm="100000">
                                          <p:val>
                                            <p:strVal val="#ppt_h"/>
                                          </p:val>
                                        </p:tav>
                                      </p:tavLst>
                                    </p:anim>
                                    <p:anim calcmode="lin" valueType="num">
                                      <p:cBhvr>
                                        <p:cTn id="173" dur="100" fill="hold"/>
                                        <p:tgtEl>
                                          <p:spTgt spid="97"/>
                                        </p:tgtEl>
                                        <p:attrNameLst>
                                          <p:attrName>ppt_x</p:attrName>
                                        </p:attrNameLst>
                                      </p:cBhvr>
                                      <p:tavLst>
                                        <p:tav tm="0" fmla="#ppt_x+(cos(-2*pi*(1-$))*-#ppt_x-sin(-2*pi*(1-$))*(1-#ppt_y))*(1-$)">
                                          <p:val>
                                            <p:fltVal val="0"/>
                                          </p:val>
                                        </p:tav>
                                        <p:tav tm="100000">
                                          <p:val>
                                            <p:fltVal val="1"/>
                                          </p:val>
                                        </p:tav>
                                      </p:tavLst>
                                    </p:anim>
                                    <p:anim calcmode="lin" valueType="num">
                                      <p:cBhvr>
                                        <p:cTn id="174" dur="100" fill="hold"/>
                                        <p:tgtEl>
                                          <p:spTgt spid="9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4" grpId="0" animBg="1"/>
      <p:bldP spid="16" grpId="0" animBg="1"/>
      <p:bldP spid="16" grpId="2" animBg="1"/>
      <p:bldP spid="17" grpId="0" animBg="1"/>
      <p:bldP spid="17" grpId="2" animBg="1"/>
      <p:bldP spid="18" grpId="0" animBg="1"/>
      <p:bldP spid="18" grpId="2" animBg="1"/>
      <p:bldP spid="19" grpId="0" animBg="1"/>
      <p:bldP spid="19"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4742781" y="3169"/>
            <a:ext cx="7449219" cy="52090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15596" y="1577112"/>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Parallelogram 6"/>
          <p:cNvSpPr/>
          <p:nvPr/>
        </p:nvSpPr>
        <p:spPr>
          <a:xfrm>
            <a:off x="1670842" y="2569772"/>
            <a:ext cx="856034" cy="184825"/>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54138" y="1589414"/>
            <a:ext cx="48639" cy="697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Rectangle 8"/>
          <p:cNvSpPr/>
          <p:nvPr/>
        </p:nvSpPr>
        <p:spPr>
          <a:xfrm>
            <a:off x="2114936" y="1538344"/>
            <a:ext cx="48639" cy="1207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ectangle 9"/>
          <p:cNvSpPr/>
          <p:nvPr/>
        </p:nvSpPr>
        <p:spPr>
          <a:xfrm>
            <a:off x="2010364" y="1659123"/>
            <a:ext cx="45719" cy="1383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Rectangle 10"/>
          <p:cNvSpPr/>
          <p:nvPr/>
        </p:nvSpPr>
        <p:spPr>
          <a:xfrm>
            <a:off x="1959291" y="1451258"/>
            <a:ext cx="51073" cy="2078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Parallelogram 11"/>
          <p:cNvSpPr/>
          <p:nvPr/>
        </p:nvSpPr>
        <p:spPr>
          <a:xfrm>
            <a:off x="1786571" y="2091540"/>
            <a:ext cx="624576" cy="134851"/>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a:off x="1466038" y="3125032"/>
            <a:ext cx="1265643" cy="273263"/>
          </a:xfrm>
          <a:prstGeom prst="parallelogram">
            <a:avLst>
              <a:gd name="adj" fmla="val 67105"/>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169877" y="1659123"/>
            <a:ext cx="45719" cy="753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5" name="Straight Connector 14"/>
          <p:cNvCxnSpPr/>
          <p:nvPr/>
        </p:nvCxnSpPr>
        <p:spPr>
          <a:xfrm flipV="1">
            <a:off x="1952812" y="1654177"/>
            <a:ext cx="320066" cy="4946"/>
          </a:xfrm>
          <a:prstGeom prst="line">
            <a:avLst/>
          </a:prstGeom>
          <a:ln w="12700"/>
        </p:spPr>
        <p:style>
          <a:lnRef idx="2">
            <a:schemeClr val="dk1"/>
          </a:lnRef>
          <a:fillRef idx="0">
            <a:schemeClr val="dk1"/>
          </a:fillRef>
          <a:effectRef idx="1">
            <a:schemeClr val="dk1"/>
          </a:effectRef>
          <a:fontRef idx="minor">
            <a:schemeClr val="tx1"/>
          </a:fontRef>
        </p:style>
      </p:cxnSp>
      <p:sp>
        <p:nvSpPr>
          <p:cNvPr id="16" name="Up Arrow 15"/>
          <p:cNvSpPr/>
          <p:nvPr/>
        </p:nvSpPr>
        <p:spPr>
          <a:xfrm>
            <a:off x="1985066" y="3503460"/>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1990710" y="2855649"/>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 Arrow 17"/>
          <p:cNvSpPr/>
          <p:nvPr/>
        </p:nvSpPr>
        <p:spPr>
          <a:xfrm>
            <a:off x="1990710" y="2307745"/>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 Arrow 18"/>
          <p:cNvSpPr/>
          <p:nvPr/>
        </p:nvSpPr>
        <p:spPr>
          <a:xfrm>
            <a:off x="1990471" y="1832754"/>
            <a:ext cx="227586" cy="18288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745288" y="571225"/>
            <a:ext cx="2714978" cy="523220"/>
          </a:xfrm>
          <a:prstGeom prst="rect">
            <a:avLst/>
          </a:prstGeom>
          <a:noFill/>
        </p:spPr>
        <p:txBody>
          <a:bodyPr wrap="square" rtlCol="0">
            <a:spAutoFit/>
          </a:bodyPr>
          <a:lstStyle/>
          <a:p>
            <a:pPr algn="ctr"/>
            <a:r>
              <a:rPr lang="en-US" sz="2800" dirty="0"/>
              <a:t>Sketch Net</a:t>
            </a:r>
          </a:p>
        </p:txBody>
      </p:sp>
      <p:sp>
        <p:nvSpPr>
          <p:cNvPr id="2" name="Pentagon 1"/>
          <p:cNvSpPr/>
          <p:nvPr/>
        </p:nvSpPr>
        <p:spPr>
          <a:xfrm>
            <a:off x="340568" y="5491065"/>
            <a:ext cx="4053832" cy="1175657"/>
          </a:xfrm>
          <a:prstGeom prst="homePlate">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rPr>
              <a:t>2. Extract feature for query</a:t>
            </a:r>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3263" y="1628404"/>
            <a:ext cx="518177" cy="518177"/>
          </a:xfrm>
          <a:prstGeom prst="rect">
            <a:avLst/>
          </a:prstGeom>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8415" y="2827790"/>
            <a:ext cx="518177" cy="518177"/>
          </a:xfrm>
          <a:prstGeom prst="rect">
            <a:avLst/>
          </a:prstGeom>
        </p:spPr>
      </p:pic>
      <p:pic>
        <p:nvPicPr>
          <p:cNvPr id="80" name="Picture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5224" y="828279"/>
            <a:ext cx="518177" cy="518177"/>
          </a:xfrm>
          <a:prstGeom prst="rect">
            <a:avLst/>
          </a:prstGeom>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1925" y="2568702"/>
            <a:ext cx="518177" cy="518177"/>
          </a:xfrm>
          <a:prstGeom prst="rect">
            <a:avLst/>
          </a:prstGeom>
        </p:spPr>
      </p:pic>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4120" y="3255524"/>
            <a:ext cx="518177" cy="544975"/>
          </a:xfrm>
          <a:prstGeom prst="rect">
            <a:avLst/>
          </a:prstGeom>
        </p:spPr>
      </p:pic>
      <p:pic>
        <p:nvPicPr>
          <p:cNvPr id="83" name="Picture 8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17966" y="1495338"/>
            <a:ext cx="518177" cy="518177"/>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17058" y="2329376"/>
            <a:ext cx="518177" cy="518177"/>
          </a:xfrm>
          <a:prstGeom prst="rect">
            <a:avLst/>
          </a:prstGeom>
        </p:spPr>
      </p:pic>
      <p:pic>
        <p:nvPicPr>
          <p:cNvPr id="86" name="Picture 8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4171" y="3898447"/>
            <a:ext cx="518177" cy="518177"/>
          </a:xfrm>
          <a:prstGeom prst="rect">
            <a:avLst/>
          </a:prstGeom>
        </p:spPr>
      </p:pic>
      <p:pic>
        <p:nvPicPr>
          <p:cNvPr id="87" name="Picture 8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01540" y="2459927"/>
            <a:ext cx="518177" cy="518177"/>
          </a:xfrm>
          <a:prstGeom prst="rect">
            <a:avLst/>
          </a:prstGeom>
        </p:spPr>
      </p:pic>
      <p:pic>
        <p:nvPicPr>
          <p:cNvPr id="88" name="Picture 8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04083" y="4065826"/>
            <a:ext cx="518177" cy="518177"/>
          </a:xfrm>
          <a:prstGeom prst="rect">
            <a:avLst/>
          </a:prstGeom>
        </p:spPr>
      </p:pic>
      <p:pic>
        <p:nvPicPr>
          <p:cNvPr id="89" name="Picture 8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32348" y="883761"/>
            <a:ext cx="518177" cy="518177"/>
          </a:xfrm>
          <a:prstGeom prst="rect">
            <a:avLst/>
          </a:prstGeom>
        </p:spPr>
      </p:pic>
      <p:pic>
        <p:nvPicPr>
          <p:cNvPr id="90" name="Picture 8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89172" y="3282322"/>
            <a:ext cx="518177" cy="518177"/>
          </a:xfrm>
          <a:prstGeom prst="rect">
            <a:avLst/>
          </a:prstGeom>
        </p:spPr>
      </p:pic>
      <p:pic>
        <p:nvPicPr>
          <p:cNvPr id="91" name="Picture 9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35857" y="1302861"/>
            <a:ext cx="518177" cy="518177"/>
          </a:xfrm>
          <a:prstGeom prst="rect">
            <a:avLst/>
          </a:prstGeom>
        </p:spPr>
      </p:pic>
      <p:pic>
        <p:nvPicPr>
          <p:cNvPr id="92" name="Picture 9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635858" y="429170"/>
            <a:ext cx="518177" cy="518177"/>
          </a:xfrm>
          <a:prstGeom prst="rect">
            <a:avLst/>
          </a:prstGeom>
        </p:spPr>
      </p:pic>
      <p:pic>
        <p:nvPicPr>
          <p:cNvPr id="93" name="Picture 9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04621" y="4416624"/>
            <a:ext cx="518177" cy="518177"/>
          </a:xfrm>
          <a:prstGeom prst="rect">
            <a:avLst/>
          </a:prstGeom>
        </p:spPr>
      </p:pic>
      <p:pic>
        <p:nvPicPr>
          <p:cNvPr id="94" name="Picture 9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950781" y="2372233"/>
            <a:ext cx="518177" cy="518177"/>
          </a:xfrm>
          <a:prstGeom prst="rect">
            <a:avLst/>
          </a:prstGeom>
        </p:spPr>
      </p:pic>
      <p:pic>
        <p:nvPicPr>
          <p:cNvPr id="95" name="Picture 9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239201" y="4542072"/>
            <a:ext cx="518177" cy="518177"/>
          </a:xfrm>
          <a:prstGeom prst="rect">
            <a:avLst/>
          </a:prstGeom>
        </p:spPr>
      </p:pic>
      <p:pic>
        <p:nvPicPr>
          <p:cNvPr id="96" name="Picture 9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176206" y="411294"/>
            <a:ext cx="518177" cy="518177"/>
          </a:xfrm>
          <a:prstGeom prst="rect">
            <a:avLst/>
          </a:prstGeom>
        </p:spPr>
      </p:pic>
      <p:pic>
        <p:nvPicPr>
          <p:cNvPr id="97" name="Picture 9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611104" y="423140"/>
            <a:ext cx="518177" cy="518177"/>
          </a:xfrm>
          <a:prstGeom prst="rect">
            <a:avLst/>
          </a:prstGeom>
        </p:spPr>
      </p:pic>
      <p:pic>
        <p:nvPicPr>
          <p:cNvPr id="54" name="Picture 5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0748" y="3936942"/>
            <a:ext cx="1156291" cy="1156291"/>
          </a:xfrm>
          <a:prstGeom prst="rect">
            <a:avLst/>
          </a:prstGeom>
          <a:effectLst>
            <a:outerShdw blurRad="63500" sx="102000" sy="102000" algn="ctr" rotWithShape="0">
              <a:prstClr val="black">
                <a:alpha val="40000"/>
              </a:prstClr>
            </a:outerShdw>
          </a:effectLst>
        </p:spPr>
      </p:pic>
      <p:pic>
        <p:nvPicPr>
          <p:cNvPr id="56" name="Picture 5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151615" y="2750194"/>
            <a:ext cx="533528" cy="533528"/>
          </a:xfrm>
          <a:prstGeom prst="rect">
            <a:avLst/>
          </a:prstGeom>
          <a:effectLst>
            <a:outerShdw blurRad="63500" sx="102000" sy="102000" algn="ctr" rotWithShape="0">
              <a:prstClr val="black">
                <a:alpha val="40000"/>
              </a:prstClr>
            </a:outerShdw>
          </a:effectLst>
        </p:spPr>
      </p:pic>
      <p:pic>
        <p:nvPicPr>
          <p:cNvPr id="57" name="Picture 10" descr="http://s2016.siggraph.org/sites/default/files/s16_high_black_right_tag.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014402" y="6179501"/>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58" name="Pentagon 57"/>
          <p:cNvSpPr/>
          <p:nvPr/>
        </p:nvSpPr>
        <p:spPr>
          <a:xfrm>
            <a:off x="4887686" y="5491065"/>
            <a:ext cx="3362839" cy="1175657"/>
          </a:xfrm>
          <a:prstGeom prst="homePlate">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rPr>
              <a:t>3. Find the nearest matches!</a:t>
            </a:r>
          </a:p>
        </p:txBody>
      </p:sp>
      <p:sp>
        <p:nvSpPr>
          <p:cNvPr id="3" name="Oval 2"/>
          <p:cNvSpPr/>
          <p:nvPr/>
        </p:nvSpPr>
        <p:spPr>
          <a:xfrm>
            <a:off x="4893130" y="2171529"/>
            <a:ext cx="1894114" cy="189411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6" name="Rectangle 75"/>
          <p:cNvSpPr/>
          <p:nvPr/>
        </p:nvSpPr>
        <p:spPr>
          <a:xfrm>
            <a:off x="2639773" y="2091523"/>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7" name="Rectangle 76"/>
          <p:cNvSpPr/>
          <p:nvPr/>
        </p:nvSpPr>
        <p:spPr>
          <a:xfrm>
            <a:off x="2750572" y="2040453"/>
            <a:ext cx="48639" cy="12077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4" name="Rectangle 83"/>
          <p:cNvSpPr/>
          <p:nvPr/>
        </p:nvSpPr>
        <p:spPr>
          <a:xfrm>
            <a:off x="2595999" y="2161232"/>
            <a:ext cx="48639" cy="90797"/>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9" name="Rectangle 98"/>
          <p:cNvSpPr/>
          <p:nvPr/>
        </p:nvSpPr>
        <p:spPr>
          <a:xfrm>
            <a:off x="2700746" y="2161232"/>
            <a:ext cx="45719" cy="7536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00" name="Straight Connector 99"/>
          <p:cNvCxnSpPr/>
          <p:nvPr/>
        </p:nvCxnSpPr>
        <p:spPr>
          <a:xfrm flipV="1">
            <a:off x="2589731" y="2156688"/>
            <a:ext cx="214313" cy="2382"/>
          </a:xfrm>
          <a:prstGeom prst="line">
            <a:avLst/>
          </a:prstGeom>
          <a:ln w="12700"/>
        </p:spPr>
        <p:style>
          <a:lnRef idx="2">
            <a:schemeClr val="dk1"/>
          </a:lnRef>
          <a:fillRef idx="0">
            <a:schemeClr val="dk1"/>
          </a:fillRef>
          <a:effectRef idx="1">
            <a:schemeClr val="dk1"/>
          </a:effectRef>
          <a:fontRef idx="minor">
            <a:schemeClr val="tx1"/>
          </a:fontRef>
        </p:style>
      </p:cxnSp>
      <p:sp>
        <p:nvSpPr>
          <p:cNvPr id="101" name="Rectangle 100"/>
          <p:cNvSpPr/>
          <p:nvPr/>
        </p:nvSpPr>
        <p:spPr>
          <a:xfrm>
            <a:off x="2984115" y="3227902"/>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2" name="Rectangle 101"/>
          <p:cNvSpPr/>
          <p:nvPr/>
        </p:nvSpPr>
        <p:spPr>
          <a:xfrm>
            <a:off x="3044913" y="3176832"/>
            <a:ext cx="48639" cy="12077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3" name="Rectangle 102"/>
          <p:cNvSpPr/>
          <p:nvPr/>
        </p:nvSpPr>
        <p:spPr>
          <a:xfrm>
            <a:off x="2940341" y="3297611"/>
            <a:ext cx="48639" cy="90797"/>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4" name="Rectangle 103"/>
          <p:cNvSpPr/>
          <p:nvPr/>
        </p:nvSpPr>
        <p:spPr>
          <a:xfrm>
            <a:off x="2889268" y="3111170"/>
            <a:ext cx="51073" cy="18644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05" name="Straight Connector 104"/>
          <p:cNvCxnSpPr/>
          <p:nvPr/>
        </p:nvCxnSpPr>
        <p:spPr>
          <a:xfrm>
            <a:off x="2882789" y="3297611"/>
            <a:ext cx="213685" cy="954"/>
          </a:xfrm>
          <a:prstGeom prst="line">
            <a:avLst/>
          </a:prstGeom>
          <a:ln w="12700"/>
        </p:spPr>
        <p:style>
          <a:lnRef idx="2">
            <a:schemeClr val="dk1"/>
          </a:lnRef>
          <a:fillRef idx="0">
            <a:schemeClr val="dk1"/>
          </a:fillRef>
          <a:effectRef idx="1">
            <a:schemeClr val="dk1"/>
          </a:effectRef>
          <a:fontRef idx="minor">
            <a:schemeClr val="tx1"/>
          </a:fontRef>
        </p:style>
      </p:cxnSp>
      <p:sp>
        <p:nvSpPr>
          <p:cNvPr id="106" name="Rectangle 105"/>
          <p:cNvSpPr/>
          <p:nvPr/>
        </p:nvSpPr>
        <p:spPr>
          <a:xfrm>
            <a:off x="2862297" y="2599665"/>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7" name="Rectangle 106"/>
          <p:cNvSpPr/>
          <p:nvPr/>
        </p:nvSpPr>
        <p:spPr>
          <a:xfrm>
            <a:off x="2700839" y="2611967"/>
            <a:ext cx="48639" cy="69711"/>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8" name="Rectangle 107"/>
          <p:cNvSpPr/>
          <p:nvPr/>
        </p:nvSpPr>
        <p:spPr>
          <a:xfrm>
            <a:off x="2761637" y="2560897"/>
            <a:ext cx="48639" cy="12077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9" name="Rectangle 108"/>
          <p:cNvSpPr/>
          <p:nvPr/>
        </p:nvSpPr>
        <p:spPr>
          <a:xfrm>
            <a:off x="2816578" y="2681676"/>
            <a:ext cx="45719" cy="75369"/>
          </a:xfrm>
          <a:prstGeom prst="rect">
            <a:avLst/>
          </a:prstGeom>
          <a:gradFill>
            <a:gsLst>
              <a:gs pos="0">
                <a:schemeClr val="accent3">
                  <a:lumMod val="50000"/>
                </a:schemeClr>
              </a:gs>
              <a:gs pos="100000">
                <a:srgbClr val="67BD9C"/>
              </a:gs>
            </a:gsLst>
          </a:gradFill>
          <a:ln>
            <a:solidFill>
              <a:srgbClr val="0064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10" name="Straight Connector 109"/>
          <p:cNvCxnSpPr/>
          <p:nvPr/>
        </p:nvCxnSpPr>
        <p:spPr>
          <a:xfrm flipV="1">
            <a:off x="2697024" y="2676731"/>
            <a:ext cx="220174" cy="3030"/>
          </a:xfrm>
          <a:prstGeom prst="line">
            <a:avLst/>
          </a:prstGeom>
          <a:ln w="127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8367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6" presetClass="emph" presetSubtype="0" autoRev="1" fill="hold" grpId="0" nodeType="withEffect">
                                  <p:stCondLst>
                                    <p:cond delay="0"/>
                                  </p:stCondLst>
                                  <p:childTnLst>
                                    <p:animScale>
                                      <p:cBhvr>
                                        <p:cTn id="14" dur="500" fill="hold"/>
                                        <p:tgtEl>
                                          <p:spTgt spid="16"/>
                                        </p:tgtEl>
                                      </p:cBhvr>
                                      <p:by x="150000" y="150000"/>
                                    </p:animScale>
                                  </p:childTnLst>
                                </p:cTn>
                              </p:par>
                              <p:par>
                                <p:cTn id="15" presetID="6" presetClass="emph" presetSubtype="0" autoRev="1" fill="hold" grpId="0" nodeType="withEffect">
                                  <p:stCondLst>
                                    <p:cond delay="0"/>
                                  </p:stCondLst>
                                  <p:childTnLst>
                                    <p:animScale>
                                      <p:cBhvr>
                                        <p:cTn id="16" dur="500" fill="hold"/>
                                        <p:tgtEl>
                                          <p:spTgt spid="17"/>
                                        </p:tgtEl>
                                      </p:cBhvr>
                                      <p:by x="150000" y="150000"/>
                                    </p:animScale>
                                  </p:childTnLst>
                                </p:cTn>
                              </p:par>
                              <p:par>
                                <p:cTn id="17" presetID="6" presetClass="emph" presetSubtype="0" autoRev="1" fill="hold" grpId="0" nodeType="withEffect">
                                  <p:stCondLst>
                                    <p:cond delay="0"/>
                                  </p:stCondLst>
                                  <p:childTnLst>
                                    <p:animScale>
                                      <p:cBhvr>
                                        <p:cTn id="18" dur="500" fill="hold"/>
                                        <p:tgtEl>
                                          <p:spTgt spid="18"/>
                                        </p:tgtEl>
                                      </p:cBhvr>
                                      <p:by x="150000" y="150000"/>
                                    </p:animScale>
                                  </p:childTnLst>
                                </p:cTn>
                              </p:par>
                              <p:par>
                                <p:cTn id="19" presetID="6" presetClass="emph" presetSubtype="0" autoRev="1" fill="hold" grpId="0" nodeType="withEffect">
                                  <p:stCondLst>
                                    <p:cond delay="0"/>
                                  </p:stCondLst>
                                  <p:childTnLst>
                                    <p:animScale>
                                      <p:cBhvr>
                                        <p:cTn id="20" dur="500" fill="hold"/>
                                        <p:tgtEl>
                                          <p:spTgt spid="19"/>
                                        </p:tgtEl>
                                      </p:cBhvr>
                                      <p:by x="150000" y="150000"/>
                                    </p:animScale>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43" presetClass="entr" presetSubtype="0" fill="hold"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
                                        <p:tgtEl>
                                          <p:spTgt spid="56"/>
                                        </p:tgtEl>
                                      </p:cBhvr>
                                    </p:animEffect>
                                    <p:anim calcmode="lin" valueType="num">
                                      <p:cBhvr>
                                        <p:cTn id="45" dur="200" fill="hold"/>
                                        <p:tgtEl>
                                          <p:spTgt spid="56"/>
                                        </p:tgtEl>
                                        <p:attrNameLst>
                                          <p:attrName>ppt_x</p:attrName>
                                        </p:attrNameLst>
                                      </p:cBhvr>
                                      <p:tavLst>
                                        <p:tav tm="0">
                                          <p:val>
                                            <p:strVal val="#ppt_x"/>
                                          </p:val>
                                        </p:tav>
                                        <p:tav tm="100000">
                                          <p:val>
                                            <p:strVal val="#ppt_x"/>
                                          </p:val>
                                        </p:tav>
                                      </p:tavLst>
                                    </p:anim>
                                    <p:anim calcmode="lin" valueType="num">
                                      <p:cBhvr>
                                        <p:cTn id="46" dur="200" fill="hold"/>
                                        <p:tgtEl>
                                          <p:spTgt spid="56"/>
                                        </p:tgtEl>
                                        <p:attrNameLst>
                                          <p:attrName>ppt_y</p:attrName>
                                        </p:attrNameLst>
                                      </p:cBhvr>
                                      <p:tavLst>
                                        <p:tav tm="0">
                                          <p:val>
                                            <p:strVal val="#ppt_y+0.31"/>
                                          </p:val>
                                        </p:tav>
                                        <p:tav tm="100000">
                                          <p:val>
                                            <p:strVal val="#ppt_y+0.31"/>
                                          </p:val>
                                        </p:tav>
                                      </p:tavLst>
                                    </p:anim>
                                    <p:anim calcmode="lin" valueType="num">
                                      <p:cBhvr>
                                        <p:cTn id="47" dur="300" decel="50000" fill="hold">
                                          <p:stCondLst>
                                            <p:cond delay="200"/>
                                          </p:stCondLst>
                                        </p:cTn>
                                        <p:tgtEl>
                                          <p:spTgt spid="5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300" decel="50000" fill="hold">
                                          <p:stCondLst>
                                            <p:cond delay="200"/>
                                          </p:stCondLst>
                                        </p:cTn>
                                        <p:tgtEl>
                                          <p:spTgt spid="5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32" presetClass="emph" presetSubtype="0" fill="hold" nodeType="withEffect">
                                  <p:stCondLst>
                                    <p:cond delay="0"/>
                                  </p:stCondLst>
                                  <p:childTnLst>
                                    <p:animRot by="120000">
                                      <p:cBhvr>
                                        <p:cTn id="54" dur="100" fill="hold">
                                          <p:stCondLst>
                                            <p:cond delay="0"/>
                                          </p:stCondLst>
                                        </p:cTn>
                                        <p:tgtEl>
                                          <p:spTgt spid="85"/>
                                        </p:tgtEl>
                                        <p:attrNameLst>
                                          <p:attrName>r</p:attrName>
                                        </p:attrNameLst>
                                      </p:cBhvr>
                                    </p:animRot>
                                    <p:animRot by="-240000">
                                      <p:cBhvr>
                                        <p:cTn id="55" dur="200" fill="hold">
                                          <p:stCondLst>
                                            <p:cond delay="200"/>
                                          </p:stCondLst>
                                        </p:cTn>
                                        <p:tgtEl>
                                          <p:spTgt spid="85"/>
                                        </p:tgtEl>
                                        <p:attrNameLst>
                                          <p:attrName>r</p:attrName>
                                        </p:attrNameLst>
                                      </p:cBhvr>
                                    </p:animRot>
                                    <p:animRot by="240000">
                                      <p:cBhvr>
                                        <p:cTn id="56" dur="200" fill="hold">
                                          <p:stCondLst>
                                            <p:cond delay="400"/>
                                          </p:stCondLst>
                                        </p:cTn>
                                        <p:tgtEl>
                                          <p:spTgt spid="85"/>
                                        </p:tgtEl>
                                        <p:attrNameLst>
                                          <p:attrName>r</p:attrName>
                                        </p:attrNameLst>
                                      </p:cBhvr>
                                    </p:animRot>
                                    <p:animRot by="-240000">
                                      <p:cBhvr>
                                        <p:cTn id="57" dur="200" fill="hold">
                                          <p:stCondLst>
                                            <p:cond delay="600"/>
                                          </p:stCondLst>
                                        </p:cTn>
                                        <p:tgtEl>
                                          <p:spTgt spid="85"/>
                                        </p:tgtEl>
                                        <p:attrNameLst>
                                          <p:attrName>r</p:attrName>
                                        </p:attrNameLst>
                                      </p:cBhvr>
                                    </p:animRot>
                                    <p:animRot by="120000">
                                      <p:cBhvr>
                                        <p:cTn id="58" dur="200" fill="hold">
                                          <p:stCondLst>
                                            <p:cond delay="800"/>
                                          </p:stCondLst>
                                        </p:cTn>
                                        <p:tgtEl>
                                          <p:spTgt spid="85"/>
                                        </p:tgtEl>
                                        <p:attrNameLst>
                                          <p:attrName>r</p:attrName>
                                        </p:attrNameLst>
                                      </p:cBhvr>
                                    </p:animRot>
                                  </p:childTnLst>
                                </p:cTn>
                              </p:par>
                              <p:par>
                                <p:cTn id="59" presetID="32" presetClass="emph" presetSubtype="0" fill="hold" nodeType="withEffect">
                                  <p:stCondLst>
                                    <p:cond delay="0"/>
                                  </p:stCondLst>
                                  <p:childTnLst>
                                    <p:animRot by="120000">
                                      <p:cBhvr>
                                        <p:cTn id="60" dur="100" fill="hold">
                                          <p:stCondLst>
                                            <p:cond delay="0"/>
                                          </p:stCondLst>
                                        </p:cTn>
                                        <p:tgtEl>
                                          <p:spTgt spid="82"/>
                                        </p:tgtEl>
                                        <p:attrNameLst>
                                          <p:attrName>r</p:attrName>
                                        </p:attrNameLst>
                                      </p:cBhvr>
                                    </p:animRot>
                                    <p:animRot by="-240000">
                                      <p:cBhvr>
                                        <p:cTn id="61" dur="200" fill="hold">
                                          <p:stCondLst>
                                            <p:cond delay="200"/>
                                          </p:stCondLst>
                                        </p:cTn>
                                        <p:tgtEl>
                                          <p:spTgt spid="82"/>
                                        </p:tgtEl>
                                        <p:attrNameLst>
                                          <p:attrName>r</p:attrName>
                                        </p:attrNameLst>
                                      </p:cBhvr>
                                    </p:animRot>
                                    <p:animRot by="240000">
                                      <p:cBhvr>
                                        <p:cTn id="62" dur="200" fill="hold">
                                          <p:stCondLst>
                                            <p:cond delay="400"/>
                                          </p:stCondLst>
                                        </p:cTn>
                                        <p:tgtEl>
                                          <p:spTgt spid="82"/>
                                        </p:tgtEl>
                                        <p:attrNameLst>
                                          <p:attrName>r</p:attrName>
                                        </p:attrNameLst>
                                      </p:cBhvr>
                                    </p:animRot>
                                    <p:animRot by="-240000">
                                      <p:cBhvr>
                                        <p:cTn id="63" dur="200" fill="hold">
                                          <p:stCondLst>
                                            <p:cond delay="600"/>
                                          </p:stCondLst>
                                        </p:cTn>
                                        <p:tgtEl>
                                          <p:spTgt spid="82"/>
                                        </p:tgtEl>
                                        <p:attrNameLst>
                                          <p:attrName>r</p:attrName>
                                        </p:attrNameLst>
                                      </p:cBhvr>
                                    </p:animRot>
                                    <p:animRot by="120000">
                                      <p:cBhvr>
                                        <p:cTn id="64" dur="200" fill="hold">
                                          <p:stCondLst>
                                            <p:cond delay="800"/>
                                          </p:stCondLst>
                                        </p:cTn>
                                        <p:tgtEl>
                                          <p:spTgt spid="82"/>
                                        </p:tgtEl>
                                        <p:attrNameLst>
                                          <p:attrName>r</p:attrName>
                                        </p:attrNameLst>
                                      </p:cBhvr>
                                    </p:animRot>
                                  </p:childTnLst>
                                </p:cTn>
                              </p:par>
                              <p:par>
                                <p:cTn id="65" presetID="7" presetClass="emph" presetSubtype="2" fill="hold" nodeType="withEffect">
                                  <p:stCondLst>
                                    <p:cond delay="0"/>
                                  </p:stCondLst>
                                  <p:childTnLst>
                                    <p:animClr clrSpc="rgb" dir="cw">
                                      <p:cBhvr>
                                        <p:cTn id="66" dur="1000" fill="hold"/>
                                        <p:tgtEl>
                                          <p:spTgt spid="85"/>
                                        </p:tgtEl>
                                        <p:attrNameLst>
                                          <p:attrName>stroke.color</p:attrName>
                                        </p:attrNameLst>
                                      </p:cBhvr>
                                      <p:to>
                                        <a:schemeClr val="accent2"/>
                                      </p:to>
                                    </p:animClr>
                                    <p:set>
                                      <p:cBhvr>
                                        <p:cTn id="67" dur="1000" fill="hold"/>
                                        <p:tgtEl>
                                          <p:spTgt spid="85"/>
                                        </p:tgtEl>
                                        <p:attrNameLst>
                                          <p:attrName>stroke.on</p:attrName>
                                        </p:attrNameLst>
                                      </p:cBhvr>
                                      <p:to>
                                        <p:strVal val="true"/>
                                      </p:to>
                                    </p:set>
                                  </p:childTnLst>
                                </p:cTn>
                              </p:par>
                              <p:par>
                                <p:cTn id="68" presetID="7" presetClass="emph" presetSubtype="2" fill="hold" nodeType="withEffect">
                                  <p:stCondLst>
                                    <p:cond delay="0"/>
                                  </p:stCondLst>
                                  <p:childTnLst>
                                    <p:animClr clrSpc="rgb" dir="cw">
                                      <p:cBhvr>
                                        <p:cTn id="69" dur="1000" fill="hold"/>
                                        <p:tgtEl>
                                          <p:spTgt spid="82"/>
                                        </p:tgtEl>
                                        <p:attrNameLst>
                                          <p:attrName>stroke.color</p:attrName>
                                        </p:attrNameLst>
                                      </p:cBhvr>
                                      <p:to>
                                        <a:schemeClr val="accent2"/>
                                      </p:to>
                                    </p:animClr>
                                    <p:set>
                                      <p:cBhvr>
                                        <p:cTn id="70" dur="1000" fill="hold"/>
                                        <p:tgtEl>
                                          <p:spTgt spid="82"/>
                                        </p:tgtEl>
                                        <p:attrNameLst>
                                          <p:attrName>stroke.on</p:attrName>
                                        </p:attrNameLst>
                                      </p:cBhvr>
                                      <p:to>
                                        <p:strVal val="tru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4" grpId="0" animBg="1"/>
      <p:bldP spid="16" grpId="0" animBg="1"/>
      <p:bldP spid="16" grpId="1" animBg="1"/>
      <p:bldP spid="17" grpId="0" animBg="1"/>
      <p:bldP spid="17" grpId="1" animBg="1"/>
      <p:bldP spid="18" grpId="0" animBg="1"/>
      <p:bldP spid="18" grpId="1" animBg="1"/>
      <p:bldP spid="19" grpId="0" animBg="1"/>
      <p:bldP spid="19" grpId="1" animBg="1"/>
      <p:bldP spid="58"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ketchy.eye.gatech.edu/explore/sketches/rabbit/n02325366_1062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43" y="1268646"/>
            <a:ext cx="1135941" cy="11359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9128" y="1197381"/>
            <a:ext cx="1278470" cy="127847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9685" y="1197381"/>
            <a:ext cx="1278470" cy="1278470"/>
          </a:xfrm>
          <a:prstGeom prst="rect">
            <a:avLst/>
          </a:prstGeom>
        </p:spPr>
      </p:pic>
      <p:pic>
        <p:nvPicPr>
          <p:cNvPr id="8202" name="Picture 10" descr="http://sketchy.eye.gatech.edu/explore/photos/rabbit/n02325366_1062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8963" y="1203342"/>
            <a:ext cx="1266548" cy="126654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http://sketchy.eye.gatech.edu/explore/photos/rabbit/n02325366_108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5224" y="1197381"/>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ttp://sketchy.eye.gatech.edu/explore/photos/rabbit/n02325366_111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5450" y="1197381"/>
            <a:ext cx="1278470" cy="127847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064146" y="1114815"/>
            <a:ext cx="1338991" cy="1443602"/>
          </a:xfrm>
          <a:prstGeom prst="rect">
            <a:avLst/>
          </a:prstGeom>
          <a:noFill/>
          <a:ln w="114300" cap="flat">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http://s2016.siggraph.org/sites/default/files/s16_high_black_right_ta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03415" y="6215390"/>
            <a:ext cx="9663110" cy="523220"/>
          </a:xfrm>
          <a:prstGeom prst="rect">
            <a:avLst/>
          </a:prstGeom>
          <a:noFill/>
        </p:spPr>
        <p:txBody>
          <a:bodyPr wrap="square" rtlCol="0">
            <a:spAutoFit/>
          </a:bodyPr>
          <a:lstStyle/>
          <a:p>
            <a:r>
              <a:rPr lang="en-US" sz="2800" b="1" dirty="0"/>
              <a:t>How do we evaluate?</a:t>
            </a:r>
          </a:p>
        </p:txBody>
      </p:sp>
      <p:pic>
        <p:nvPicPr>
          <p:cNvPr id="21506" name="Picture 2" descr="http://sketchy.eye.gatech.edu/explore/sketches/cup/n03063073_14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312" y="2936756"/>
            <a:ext cx="1167387" cy="1167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508" name="Picture 4" descr="http://sketchy.eye.gatech.edu/explore/photos/cup/n03063073_14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5450" y="2881214"/>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http://sketchy.eye.gatech.edu/explore/photos/cup/n03063073_2328.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5224" y="2881214"/>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sketchy.eye.gatech.edu/explore/photos/cup/n03063073_245.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9685" y="2881214"/>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http://sketchy.eye.gatech.edu/explore/photos/cup/n03063073_276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08963" y="2864767"/>
            <a:ext cx="1311365" cy="1311365"/>
          </a:xfrm>
          <a:prstGeom prst="rect">
            <a:avLst/>
          </a:prstGeom>
          <a:noFill/>
          <a:extLst>
            <a:ext uri="{909E8E84-426E-40DD-AFC4-6F175D3DCCD1}">
              <a14:hiddenFill xmlns:a14="http://schemas.microsoft.com/office/drawing/2010/main">
                <a:solidFill>
                  <a:srgbClr val="FFFFFF"/>
                </a:solidFill>
              </a14:hiddenFill>
            </a:ext>
          </a:extLst>
        </p:spPr>
      </p:pic>
      <p:pic>
        <p:nvPicPr>
          <p:cNvPr id="21516" name="Picture 12" descr="http://sketchy.eye.gatech.edu/explore/photos/cup/n03063073_3103.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19128" y="2861838"/>
            <a:ext cx="1317222" cy="1317222"/>
          </a:xfrm>
          <a:prstGeom prst="rect">
            <a:avLst/>
          </a:prstGeom>
          <a:noFill/>
          <a:extLst>
            <a:ext uri="{909E8E84-426E-40DD-AFC4-6F175D3DCCD1}">
              <a14:hiddenFill xmlns:a14="http://schemas.microsoft.com/office/drawing/2010/main">
                <a:solidFill>
                  <a:srgbClr val="FFFFFF"/>
                </a:solidFill>
              </a14:hiddenFill>
            </a:ext>
          </a:extLst>
        </p:spPr>
      </p:pic>
      <p:pic>
        <p:nvPicPr>
          <p:cNvPr id="21518" name="Picture 14" descr="http://sketchy.eye.gatech.edu/explore/sketches/cat/n02121620_1039-4.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312" y="4581807"/>
            <a:ext cx="1166735" cy="11667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520" name="Picture 16" descr="http://sketchy.eye.gatech.edu/explore/photos/cat/n02121620_1039.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19129" y="4506563"/>
            <a:ext cx="1317222" cy="1317222"/>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http://sketchy.eye.gatech.edu/explore/photos/cat/n02121620_11090.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36549" y="4506563"/>
            <a:ext cx="1317222" cy="1317222"/>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descr="http://sketchy.eye.gatech.edu/explore/photos/cat/n02121620_13437.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54156" y="4510550"/>
            <a:ext cx="1309249" cy="1309249"/>
          </a:xfrm>
          <a:prstGeom prst="rect">
            <a:avLst/>
          </a:prstGeom>
          <a:noFill/>
          <a:extLst>
            <a:ext uri="{909E8E84-426E-40DD-AFC4-6F175D3DCCD1}">
              <a14:hiddenFill xmlns:a14="http://schemas.microsoft.com/office/drawing/2010/main">
                <a:solidFill>
                  <a:srgbClr val="FFFFFF"/>
                </a:solidFill>
              </a14:hiddenFill>
            </a:ext>
          </a:extLst>
        </p:spPr>
      </p:pic>
      <p:pic>
        <p:nvPicPr>
          <p:cNvPr id="21526" name="Picture 22" descr="http://sketchy.eye.gatech.edu/explore/photos/cat/n02121620_1566.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75224" y="4509124"/>
            <a:ext cx="1312101" cy="1312101"/>
          </a:xfrm>
          <a:prstGeom prst="rect">
            <a:avLst/>
          </a:prstGeom>
          <a:noFill/>
          <a:extLst>
            <a:ext uri="{909E8E84-426E-40DD-AFC4-6F175D3DCCD1}">
              <a14:hiddenFill xmlns:a14="http://schemas.microsoft.com/office/drawing/2010/main">
                <a:solidFill>
                  <a:srgbClr val="FFFFFF"/>
                </a:solidFill>
              </a14:hiddenFill>
            </a:ext>
          </a:extLst>
        </p:spPr>
      </p:pic>
      <p:pic>
        <p:nvPicPr>
          <p:cNvPr id="21528" name="Picture 24" descr="http://sketchy.eye.gatech.edu/explore/photos/cat/n02121620_19182.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08963" y="4501270"/>
            <a:ext cx="1327809" cy="132780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2355829" y="2798648"/>
            <a:ext cx="1338991" cy="1443602"/>
          </a:xfrm>
          <a:prstGeom prst="rect">
            <a:avLst/>
          </a:prstGeom>
          <a:noFill/>
          <a:ln w="114300" cap="flat">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675409" y="4443373"/>
            <a:ext cx="1338991" cy="1443602"/>
          </a:xfrm>
          <a:prstGeom prst="rect">
            <a:avLst/>
          </a:prstGeom>
          <a:noFill/>
          <a:ln w="114300" cap="flat">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1997557" y="1114815"/>
            <a:ext cx="0" cy="4772160"/>
          </a:xfrm>
          <a:prstGeom prst="line">
            <a:avLst/>
          </a:prstGeom>
          <a:ln w="57150">
            <a:prstDash val="dash"/>
          </a:ln>
        </p:spPr>
        <p:style>
          <a:lnRef idx="1">
            <a:schemeClr val="accent4"/>
          </a:lnRef>
          <a:fillRef idx="0">
            <a:schemeClr val="accent4"/>
          </a:fillRef>
          <a:effectRef idx="0">
            <a:schemeClr val="accent4"/>
          </a:effectRef>
          <a:fontRef idx="minor">
            <a:schemeClr val="tx1"/>
          </a:fontRef>
        </p:style>
      </p:cxnSp>
      <p:sp>
        <p:nvSpPr>
          <p:cNvPr id="38" name="Title 1"/>
          <p:cNvSpPr>
            <a:spLocks noGrp="1"/>
          </p:cNvSpPr>
          <p:nvPr>
            <p:ph type="title"/>
          </p:nvPr>
        </p:nvSpPr>
        <p:spPr>
          <a:xfrm>
            <a:off x="178749" y="-263922"/>
            <a:ext cx="10515600" cy="1325563"/>
          </a:xfrm>
        </p:spPr>
        <p:txBody>
          <a:bodyPr>
            <a:normAutofit/>
          </a:bodyPr>
          <a:lstStyle/>
          <a:p>
            <a:r>
              <a:rPr lang="en-US" dirty="0"/>
              <a:t>Which is better?</a:t>
            </a:r>
          </a:p>
        </p:txBody>
      </p:sp>
      <p:sp>
        <p:nvSpPr>
          <p:cNvPr id="39" name="Rectangle 38"/>
          <p:cNvSpPr/>
          <p:nvPr/>
        </p:nvSpPr>
        <p:spPr>
          <a:xfrm flipV="1">
            <a:off x="4259332" y="361154"/>
            <a:ext cx="793266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9441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3" grpId="0" animBg="1"/>
      <p:bldP spid="3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49" y="-263922"/>
            <a:ext cx="10515600" cy="1325563"/>
          </a:xfrm>
        </p:spPr>
        <p:txBody>
          <a:bodyPr>
            <a:normAutofit/>
          </a:bodyPr>
          <a:lstStyle/>
          <a:p>
            <a:r>
              <a:rPr lang="en-US" dirty="0"/>
              <a:t>Which is better?</a:t>
            </a:r>
          </a:p>
        </p:txBody>
      </p:sp>
      <p:sp>
        <p:nvSpPr>
          <p:cNvPr id="22" name="Rectangle 21"/>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V="1">
            <a:off x="4259332" y="361154"/>
            <a:ext cx="793266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3415" y="6215390"/>
            <a:ext cx="9663110" cy="523220"/>
          </a:xfrm>
          <a:prstGeom prst="rect">
            <a:avLst/>
          </a:prstGeom>
          <a:noFill/>
        </p:spPr>
        <p:txBody>
          <a:bodyPr wrap="square" rtlCol="0">
            <a:spAutoFit/>
          </a:bodyPr>
          <a:lstStyle/>
          <a:p>
            <a:r>
              <a:rPr lang="en-US" sz="2800" b="1" dirty="0"/>
              <a:t>How do we evaluate?</a:t>
            </a:r>
          </a:p>
        </p:txBody>
      </p:sp>
      <p:cxnSp>
        <p:nvCxnSpPr>
          <p:cNvPr id="30" name="Straight Connector 29"/>
          <p:cNvCxnSpPr/>
          <p:nvPr/>
        </p:nvCxnSpPr>
        <p:spPr>
          <a:xfrm>
            <a:off x="10393205" y="1114815"/>
            <a:ext cx="0" cy="4772160"/>
          </a:xfrm>
          <a:prstGeom prst="line">
            <a:avLst/>
          </a:prstGeom>
          <a:ln w="57150">
            <a:prstDash val="dash"/>
          </a:ln>
        </p:spPr>
        <p:style>
          <a:lnRef idx="1">
            <a:schemeClr val="accent4"/>
          </a:lnRef>
          <a:fillRef idx="0">
            <a:schemeClr val="accent4"/>
          </a:fillRef>
          <a:effectRef idx="0">
            <a:schemeClr val="accent4"/>
          </a:effectRef>
          <a:fontRef idx="minor">
            <a:schemeClr val="tx1"/>
          </a:fontRef>
        </p:style>
      </p:cxnSp>
      <p:sp>
        <p:nvSpPr>
          <p:cNvPr id="3" name="Rectangle 2"/>
          <p:cNvSpPr/>
          <p:nvPr/>
        </p:nvSpPr>
        <p:spPr>
          <a:xfrm>
            <a:off x="10587683" y="503424"/>
            <a:ext cx="1346907"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Recall@5</a:t>
            </a:r>
          </a:p>
        </p:txBody>
      </p:sp>
      <p:grpSp>
        <p:nvGrpSpPr>
          <p:cNvPr id="8" name="Group 7"/>
          <p:cNvGrpSpPr/>
          <p:nvPr/>
        </p:nvGrpSpPr>
        <p:grpSpPr>
          <a:xfrm>
            <a:off x="10856794" y="1545464"/>
            <a:ext cx="995285" cy="582304"/>
            <a:chOff x="10856794" y="1545464"/>
            <a:chExt cx="995285" cy="582304"/>
          </a:xfrm>
        </p:grpSpPr>
        <p:cxnSp>
          <p:nvCxnSpPr>
            <p:cNvPr id="5" name="Straight Connector 4"/>
            <p:cNvCxnSpPr/>
            <p:nvPr/>
          </p:nvCxnSpPr>
          <p:spPr>
            <a:xfrm>
              <a:off x="10856794" y="1856096"/>
              <a:ext cx="215357" cy="259307"/>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H="1">
              <a:off x="11025657" y="1545464"/>
              <a:ext cx="826422" cy="582304"/>
            </a:xfrm>
            <a:prstGeom prst="line">
              <a:avLst/>
            </a:prstGeom>
            <a:ln w="76200"/>
          </p:spPr>
          <p:style>
            <a:lnRef idx="1">
              <a:schemeClr val="accent6"/>
            </a:lnRef>
            <a:fillRef idx="0">
              <a:schemeClr val="accent6"/>
            </a:fillRef>
            <a:effectRef idx="0">
              <a:schemeClr val="accent6"/>
            </a:effectRef>
            <a:fontRef idx="minor">
              <a:schemeClr val="tx1"/>
            </a:fontRef>
          </p:style>
        </p:cxnSp>
      </p:grpSp>
      <p:grpSp>
        <p:nvGrpSpPr>
          <p:cNvPr id="46" name="Group 45"/>
          <p:cNvGrpSpPr/>
          <p:nvPr/>
        </p:nvGrpSpPr>
        <p:grpSpPr>
          <a:xfrm>
            <a:off x="10788813" y="3083112"/>
            <a:ext cx="995285" cy="582304"/>
            <a:chOff x="10856794" y="1545464"/>
            <a:chExt cx="995285" cy="582304"/>
          </a:xfrm>
        </p:grpSpPr>
        <p:cxnSp>
          <p:nvCxnSpPr>
            <p:cNvPr id="47" name="Straight Connector 46"/>
            <p:cNvCxnSpPr/>
            <p:nvPr/>
          </p:nvCxnSpPr>
          <p:spPr>
            <a:xfrm>
              <a:off x="10856794" y="1856096"/>
              <a:ext cx="215357" cy="259307"/>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flipH="1">
              <a:off x="11025657" y="1545464"/>
              <a:ext cx="826422" cy="582304"/>
            </a:xfrm>
            <a:prstGeom prst="line">
              <a:avLst/>
            </a:prstGeom>
            <a:ln w="76200"/>
          </p:spPr>
          <p:style>
            <a:lnRef idx="1">
              <a:schemeClr val="accent6"/>
            </a:lnRef>
            <a:fillRef idx="0">
              <a:schemeClr val="accent6"/>
            </a:fillRef>
            <a:effectRef idx="0">
              <a:schemeClr val="accent6"/>
            </a:effectRef>
            <a:fontRef idx="minor">
              <a:schemeClr val="tx1"/>
            </a:fontRef>
          </p:style>
        </p:cxnSp>
      </p:grpSp>
      <p:grpSp>
        <p:nvGrpSpPr>
          <p:cNvPr id="49" name="Group 48"/>
          <p:cNvGrpSpPr/>
          <p:nvPr/>
        </p:nvGrpSpPr>
        <p:grpSpPr>
          <a:xfrm>
            <a:off x="10805616" y="4775434"/>
            <a:ext cx="995285" cy="582304"/>
            <a:chOff x="10856794" y="1545464"/>
            <a:chExt cx="995285" cy="582304"/>
          </a:xfrm>
        </p:grpSpPr>
        <p:cxnSp>
          <p:nvCxnSpPr>
            <p:cNvPr id="50" name="Straight Connector 49"/>
            <p:cNvCxnSpPr/>
            <p:nvPr/>
          </p:nvCxnSpPr>
          <p:spPr>
            <a:xfrm>
              <a:off x="10856794" y="1856096"/>
              <a:ext cx="215357" cy="259307"/>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1" name="Straight Connector 50"/>
            <p:cNvCxnSpPr/>
            <p:nvPr/>
          </p:nvCxnSpPr>
          <p:spPr>
            <a:xfrm flipH="1">
              <a:off x="11025657" y="1545464"/>
              <a:ext cx="826422" cy="582304"/>
            </a:xfrm>
            <a:prstGeom prst="line">
              <a:avLst/>
            </a:prstGeom>
            <a:ln w="76200"/>
          </p:spPr>
          <p:style>
            <a:lnRef idx="1">
              <a:schemeClr val="accent6"/>
            </a:lnRef>
            <a:fillRef idx="0">
              <a:schemeClr val="accent6"/>
            </a:fillRef>
            <a:effectRef idx="0">
              <a:schemeClr val="accent6"/>
            </a:effectRef>
            <a:fontRef idx="minor">
              <a:schemeClr val="tx1"/>
            </a:fontRef>
          </p:style>
        </p:cxnSp>
      </p:grpSp>
      <p:pic>
        <p:nvPicPr>
          <p:cNvPr id="52" name="Picture 2" descr="http://sketchy.eye.gatech.edu/explore/sketches/rabbit/n02325366_1062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43" y="1268646"/>
            <a:ext cx="1135941" cy="11359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9128" y="1197381"/>
            <a:ext cx="1278470" cy="1278470"/>
          </a:xfrm>
          <a:prstGeom prst="rect">
            <a:avLst/>
          </a:prstGeom>
        </p:spPr>
      </p:pic>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9685" y="1197381"/>
            <a:ext cx="1278470" cy="1278470"/>
          </a:xfrm>
          <a:prstGeom prst="rect">
            <a:avLst/>
          </a:prstGeom>
        </p:spPr>
      </p:pic>
      <p:pic>
        <p:nvPicPr>
          <p:cNvPr id="55" name="Picture 10" descr="http://sketchy.eye.gatech.edu/explore/photos/rabbit/n02325366_1062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8963" y="1203342"/>
            <a:ext cx="1266548" cy="126654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http://sketchy.eye.gatech.edu/explore/photos/rabbit/n02325366_10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5224" y="1197381"/>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4" descr="http://sketchy.eye.gatech.edu/explore/photos/rabbit/n02325366_111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95450" y="1197381"/>
            <a:ext cx="1278470" cy="1278470"/>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7064146" y="1114815"/>
            <a:ext cx="1338991" cy="1443602"/>
          </a:xfrm>
          <a:prstGeom prst="rect">
            <a:avLst/>
          </a:prstGeom>
          <a:noFill/>
          <a:ln w="114300" cap="flat">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descr="http://sketchy.eye.gatech.edu/explore/sketches/cup/n03063073_14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312" y="2936756"/>
            <a:ext cx="1167387" cy="1167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0" name="Picture 4" descr="http://sketchy.eye.gatech.edu/explore/photos/cup/n03063073_14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5450" y="2881214"/>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http://sketchy.eye.gatech.edu/explore/photos/cup/n03063073_2328.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5224" y="2881214"/>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http://sketchy.eye.gatech.edu/explore/photos/cup/n03063073_245.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9685" y="2881214"/>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descr="http://sketchy.eye.gatech.edu/explore/photos/cup/n03063073_276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08963" y="2864767"/>
            <a:ext cx="1311365" cy="131136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2" descr="http://sketchy.eye.gatech.edu/explore/photos/cup/n03063073_3103.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19128" y="2861838"/>
            <a:ext cx="1317222" cy="131722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http://sketchy.eye.gatech.edu/explore/sketches/cat/n02121620_1039-4.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312" y="4581807"/>
            <a:ext cx="1166735" cy="11667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6" name="Picture 16" descr="http://sketchy.eye.gatech.edu/explore/photos/cat/n02121620_1039.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19129" y="4506563"/>
            <a:ext cx="1317222" cy="131722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8" descr="http://sketchy.eye.gatech.edu/explore/photos/cat/n02121620_11090.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36549" y="4506563"/>
            <a:ext cx="1317222" cy="131722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0" descr="http://sketchy.eye.gatech.edu/explore/photos/cat/n02121620_13437.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54156" y="4510550"/>
            <a:ext cx="1309249" cy="130924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2" descr="http://sketchy.eye.gatech.edu/explore/photos/cat/n02121620_1566.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75224" y="4509124"/>
            <a:ext cx="1312101" cy="131210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4" descr="http://sketchy.eye.gatech.edu/explore/photos/cat/n02121620_19182.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08963" y="4501270"/>
            <a:ext cx="1327809" cy="1327809"/>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p:cNvSpPr/>
          <p:nvPr/>
        </p:nvSpPr>
        <p:spPr>
          <a:xfrm>
            <a:off x="2355829" y="2798648"/>
            <a:ext cx="1338991" cy="1443602"/>
          </a:xfrm>
          <a:prstGeom prst="rect">
            <a:avLst/>
          </a:prstGeom>
          <a:noFill/>
          <a:ln w="114300" cap="flat">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8675409" y="4443373"/>
            <a:ext cx="1338991" cy="1443602"/>
          </a:xfrm>
          <a:prstGeom prst="rect">
            <a:avLst/>
          </a:prstGeom>
          <a:noFill/>
          <a:ln w="114300" cap="flat">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1997557" y="1114815"/>
            <a:ext cx="0" cy="4772160"/>
          </a:xfrm>
          <a:prstGeom prst="line">
            <a:avLst/>
          </a:prstGeom>
          <a:ln w="57150">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9234471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49" y="-263922"/>
            <a:ext cx="10515600" cy="1325563"/>
          </a:xfrm>
        </p:spPr>
        <p:txBody>
          <a:bodyPr>
            <a:normAutofit/>
          </a:bodyPr>
          <a:lstStyle/>
          <a:p>
            <a:r>
              <a:rPr lang="en-US" dirty="0"/>
              <a:t>Which is better?</a:t>
            </a:r>
          </a:p>
        </p:txBody>
      </p:sp>
      <p:sp>
        <p:nvSpPr>
          <p:cNvPr id="22" name="Rectangle 21"/>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V="1">
            <a:off x="4259332" y="361154"/>
            <a:ext cx="793266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3415" y="6215390"/>
            <a:ext cx="9663110" cy="523220"/>
          </a:xfrm>
          <a:prstGeom prst="rect">
            <a:avLst/>
          </a:prstGeom>
          <a:noFill/>
        </p:spPr>
        <p:txBody>
          <a:bodyPr wrap="square" rtlCol="0">
            <a:spAutoFit/>
          </a:bodyPr>
          <a:lstStyle/>
          <a:p>
            <a:r>
              <a:rPr lang="en-US" sz="2800" b="1" dirty="0"/>
              <a:t>How do we evaluate?</a:t>
            </a:r>
          </a:p>
        </p:txBody>
      </p:sp>
      <p:cxnSp>
        <p:nvCxnSpPr>
          <p:cNvPr id="30" name="Straight Connector 29"/>
          <p:cNvCxnSpPr/>
          <p:nvPr/>
        </p:nvCxnSpPr>
        <p:spPr>
          <a:xfrm>
            <a:off x="10393205" y="1114815"/>
            <a:ext cx="0" cy="4772160"/>
          </a:xfrm>
          <a:prstGeom prst="line">
            <a:avLst/>
          </a:prstGeom>
          <a:ln w="57150">
            <a:prstDash val="dash"/>
          </a:ln>
        </p:spPr>
        <p:style>
          <a:lnRef idx="1">
            <a:schemeClr val="accent4"/>
          </a:lnRef>
          <a:fillRef idx="0">
            <a:schemeClr val="accent4"/>
          </a:fillRef>
          <a:effectRef idx="0">
            <a:schemeClr val="accent4"/>
          </a:effectRef>
          <a:fontRef idx="minor">
            <a:schemeClr val="tx1"/>
          </a:fontRef>
        </p:style>
      </p:cxnSp>
      <p:sp>
        <p:nvSpPr>
          <p:cNvPr id="3" name="Rectangle 2"/>
          <p:cNvSpPr/>
          <p:nvPr/>
        </p:nvSpPr>
        <p:spPr>
          <a:xfrm>
            <a:off x="10587683" y="503424"/>
            <a:ext cx="1346907"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Recall@1</a:t>
            </a:r>
          </a:p>
        </p:txBody>
      </p:sp>
      <p:grpSp>
        <p:nvGrpSpPr>
          <p:cNvPr id="46" name="Group 45"/>
          <p:cNvGrpSpPr/>
          <p:nvPr/>
        </p:nvGrpSpPr>
        <p:grpSpPr>
          <a:xfrm>
            <a:off x="10788813" y="3083112"/>
            <a:ext cx="995285" cy="582304"/>
            <a:chOff x="10856794" y="1545464"/>
            <a:chExt cx="995285" cy="582304"/>
          </a:xfrm>
        </p:grpSpPr>
        <p:cxnSp>
          <p:nvCxnSpPr>
            <p:cNvPr id="47" name="Straight Connector 46"/>
            <p:cNvCxnSpPr/>
            <p:nvPr/>
          </p:nvCxnSpPr>
          <p:spPr>
            <a:xfrm>
              <a:off x="10856794" y="1856096"/>
              <a:ext cx="215357" cy="259307"/>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flipH="1">
              <a:off x="11025657" y="1545464"/>
              <a:ext cx="826422" cy="582304"/>
            </a:xfrm>
            <a:prstGeom prst="line">
              <a:avLst/>
            </a:prstGeom>
            <a:ln w="76200"/>
          </p:spPr>
          <p:style>
            <a:lnRef idx="1">
              <a:schemeClr val="accent6"/>
            </a:lnRef>
            <a:fillRef idx="0">
              <a:schemeClr val="accent6"/>
            </a:fillRef>
            <a:effectRef idx="0">
              <a:schemeClr val="accent6"/>
            </a:effectRef>
            <a:fontRef idx="minor">
              <a:schemeClr val="tx1"/>
            </a:fontRef>
          </p:style>
        </p:cxnSp>
      </p:grpSp>
      <p:grpSp>
        <p:nvGrpSpPr>
          <p:cNvPr id="52" name="Group 51"/>
          <p:cNvGrpSpPr/>
          <p:nvPr/>
        </p:nvGrpSpPr>
        <p:grpSpPr>
          <a:xfrm>
            <a:off x="10772011" y="1517636"/>
            <a:ext cx="826422" cy="594351"/>
            <a:chOff x="13444636" y="3139304"/>
            <a:chExt cx="826422" cy="594351"/>
          </a:xfrm>
        </p:grpSpPr>
        <p:cxnSp>
          <p:nvCxnSpPr>
            <p:cNvPr id="53" name="Straight Connector 52"/>
            <p:cNvCxnSpPr/>
            <p:nvPr/>
          </p:nvCxnSpPr>
          <p:spPr>
            <a:xfrm>
              <a:off x="13611040" y="3139304"/>
              <a:ext cx="493614" cy="59435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4" name="Straight Connector 53"/>
            <p:cNvCxnSpPr/>
            <p:nvPr/>
          </p:nvCxnSpPr>
          <p:spPr>
            <a:xfrm flipH="1">
              <a:off x="13444636" y="3151351"/>
              <a:ext cx="826422" cy="582304"/>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grpSp>
      <p:grpSp>
        <p:nvGrpSpPr>
          <p:cNvPr id="55" name="Group 54"/>
          <p:cNvGrpSpPr/>
          <p:nvPr/>
        </p:nvGrpSpPr>
        <p:grpSpPr>
          <a:xfrm>
            <a:off x="10919078" y="4827701"/>
            <a:ext cx="826422" cy="594351"/>
            <a:chOff x="13444636" y="3139304"/>
            <a:chExt cx="826422" cy="594351"/>
          </a:xfrm>
        </p:grpSpPr>
        <p:cxnSp>
          <p:nvCxnSpPr>
            <p:cNvPr id="56" name="Straight Connector 55"/>
            <p:cNvCxnSpPr/>
            <p:nvPr/>
          </p:nvCxnSpPr>
          <p:spPr>
            <a:xfrm>
              <a:off x="13611040" y="3139304"/>
              <a:ext cx="493614" cy="59435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p:nvPr/>
          </p:nvCxnSpPr>
          <p:spPr>
            <a:xfrm flipH="1">
              <a:off x="13444636" y="3151351"/>
              <a:ext cx="826422" cy="582304"/>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grpSp>
      <p:pic>
        <p:nvPicPr>
          <p:cNvPr id="58" name="Picture 2" descr="http://sketchy.eye.gatech.edu/explore/sketches/rabbit/n02325366_1062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43" y="1268646"/>
            <a:ext cx="1135941" cy="11359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9128" y="1197381"/>
            <a:ext cx="1278470" cy="1278470"/>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9685" y="1197381"/>
            <a:ext cx="1278470" cy="1278470"/>
          </a:xfrm>
          <a:prstGeom prst="rect">
            <a:avLst/>
          </a:prstGeom>
        </p:spPr>
      </p:pic>
      <p:pic>
        <p:nvPicPr>
          <p:cNvPr id="61" name="Picture 10" descr="http://sketchy.eye.gatech.edu/explore/photos/rabbit/n02325366_1062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8963" y="1203342"/>
            <a:ext cx="1266548" cy="126654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2" descr="http://sketchy.eye.gatech.edu/explore/photos/rabbit/n02325366_10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5224" y="1197381"/>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4" descr="http://sketchy.eye.gatech.edu/explore/photos/rabbit/n02325366_111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95450" y="1197381"/>
            <a:ext cx="1278470" cy="1278470"/>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a:xfrm>
            <a:off x="7064146" y="1114815"/>
            <a:ext cx="1338991" cy="1443602"/>
          </a:xfrm>
          <a:prstGeom prst="rect">
            <a:avLst/>
          </a:prstGeom>
          <a:noFill/>
          <a:ln w="114300" cap="flat">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2" descr="http://sketchy.eye.gatech.edu/explore/sketches/cup/n03063073_14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312" y="2936756"/>
            <a:ext cx="1167387" cy="1167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6" name="Picture 4" descr="http://sketchy.eye.gatech.edu/explore/photos/cup/n03063073_14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5450" y="2881214"/>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http://sketchy.eye.gatech.edu/explore/photos/cup/n03063073_2328.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5224" y="2881214"/>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descr="http://sketchy.eye.gatech.edu/explore/photos/cup/n03063073_245.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9685" y="2881214"/>
            <a:ext cx="1278470" cy="127847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 descr="http://sketchy.eye.gatech.edu/explore/photos/cup/n03063073_276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08963" y="2864767"/>
            <a:ext cx="1311365" cy="131136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2" descr="http://sketchy.eye.gatech.edu/explore/photos/cup/n03063073_3103.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19128" y="2861838"/>
            <a:ext cx="1317222" cy="131722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4" descr="http://sketchy.eye.gatech.edu/explore/sketches/cat/n02121620_1039-4.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312" y="4581807"/>
            <a:ext cx="1166735" cy="11667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2" name="Picture 16" descr="http://sketchy.eye.gatech.edu/explore/photos/cat/n02121620_1039.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19129" y="4506563"/>
            <a:ext cx="1317222" cy="131722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8" descr="http://sketchy.eye.gatech.edu/explore/photos/cat/n02121620_11090.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36549" y="4506563"/>
            <a:ext cx="1317222" cy="131722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0" descr="http://sketchy.eye.gatech.edu/explore/photos/cat/n02121620_13437.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54156" y="4510550"/>
            <a:ext cx="1309249" cy="130924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2" descr="http://sketchy.eye.gatech.edu/explore/photos/cat/n02121620_1566.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75224" y="4509124"/>
            <a:ext cx="1312101" cy="131210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4" descr="http://sketchy.eye.gatech.edu/explore/photos/cat/n02121620_19182.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08963" y="4501270"/>
            <a:ext cx="1327809" cy="132780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p:cNvSpPr/>
          <p:nvPr/>
        </p:nvSpPr>
        <p:spPr>
          <a:xfrm>
            <a:off x="2355829" y="2798648"/>
            <a:ext cx="1338991" cy="1443602"/>
          </a:xfrm>
          <a:prstGeom prst="rect">
            <a:avLst/>
          </a:prstGeom>
          <a:noFill/>
          <a:ln w="114300" cap="flat">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8675409" y="4443373"/>
            <a:ext cx="1338991" cy="1443602"/>
          </a:xfrm>
          <a:prstGeom prst="rect">
            <a:avLst/>
          </a:prstGeom>
          <a:noFill/>
          <a:ln w="114300" cap="flat">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a:off x="1997557" y="1114815"/>
            <a:ext cx="0" cy="4772160"/>
          </a:xfrm>
          <a:prstGeom prst="line">
            <a:avLst/>
          </a:prstGeom>
          <a:ln w="57150">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015922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9270"/>
            <a:ext cx="12192001" cy="1325563"/>
          </a:xfrm>
        </p:spPr>
        <p:txBody>
          <a:bodyPr>
            <a:normAutofit/>
          </a:bodyPr>
          <a:lstStyle/>
          <a:p>
            <a:pPr algn="ctr"/>
            <a:r>
              <a:rPr lang="en-US" dirty="0"/>
              <a:t>Recall@1</a:t>
            </a:r>
          </a:p>
        </p:txBody>
      </p:sp>
      <p:sp>
        <p:nvSpPr>
          <p:cNvPr id="14" name="Rectangle 13"/>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02" y="938254"/>
            <a:ext cx="8759064" cy="5157747"/>
          </a:xfrm>
          <a:prstGeom prst="rect">
            <a:avLst/>
          </a:prstGeom>
        </p:spPr>
      </p:pic>
      <p:sp>
        <p:nvSpPr>
          <p:cNvPr id="3" name="Rectangle 2"/>
          <p:cNvSpPr/>
          <p:nvPr/>
        </p:nvSpPr>
        <p:spPr>
          <a:xfrm>
            <a:off x="2509520" y="1462928"/>
            <a:ext cx="8386625" cy="410475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8702534" y="938254"/>
            <a:ext cx="2836460" cy="403291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2649362" y="749299"/>
            <a:ext cx="8407021" cy="4521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103415" y="6215390"/>
            <a:ext cx="9663110" cy="523220"/>
          </a:xfrm>
          <a:prstGeom prst="rect">
            <a:avLst/>
          </a:prstGeom>
          <a:noFill/>
        </p:spPr>
        <p:txBody>
          <a:bodyPr wrap="square" rtlCol="0">
            <a:spAutoFit/>
          </a:bodyPr>
          <a:lstStyle/>
          <a:p>
            <a:r>
              <a:rPr lang="en-US" sz="2800" b="1" dirty="0"/>
              <a:t>Human benchmark</a:t>
            </a:r>
          </a:p>
        </p:txBody>
      </p:sp>
    </p:spTree>
    <p:extLst>
      <p:ext uri="{BB962C8B-B14F-4D97-AF65-F5344CB8AC3E}">
        <p14:creationId xmlns:p14="http://schemas.microsoft.com/office/powerpoint/2010/main" val="12025722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s://lh6.googleusercontent.com/XyzCl-bnXfuwE_NoSRX8AdcF06-_Z92NpbtNTVF68osdFVb3QVEYwCkR4JP4pgv9Z55vlIb8ci-OkeZAH5rq036ZjWJC0xzMT43Jv3YSYoOVtj67z1RXy4Q1QbzFt_ZOHypuxFK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700" y="2872855"/>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38117" y="5391815"/>
            <a:ext cx="2367643" cy="369332"/>
          </a:xfrm>
          <a:prstGeom prst="rect">
            <a:avLst/>
          </a:prstGeom>
          <a:noFill/>
        </p:spPr>
        <p:txBody>
          <a:bodyPr wrap="square" rtlCol="0">
            <a:spAutoFit/>
          </a:bodyPr>
          <a:lstStyle/>
          <a:p>
            <a:pPr algn="r"/>
            <a:r>
              <a:rPr lang="en-US" dirty="0"/>
              <a:t>Sketch query</a:t>
            </a:r>
          </a:p>
        </p:txBody>
      </p:sp>
      <p:sp>
        <p:nvSpPr>
          <p:cNvPr id="19" name="TextBox 18"/>
          <p:cNvSpPr txBox="1"/>
          <p:nvPr/>
        </p:nvSpPr>
        <p:spPr>
          <a:xfrm>
            <a:off x="4555457" y="5391815"/>
            <a:ext cx="2367643" cy="369332"/>
          </a:xfrm>
          <a:prstGeom prst="rect">
            <a:avLst/>
          </a:prstGeom>
          <a:noFill/>
        </p:spPr>
        <p:txBody>
          <a:bodyPr wrap="square" rtlCol="0">
            <a:spAutoFit/>
          </a:bodyPr>
          <a:lstStyle/>
          <a:p>
            <a:pPr algn="r"/>
            <a:r>
              <a:rPr lang="en-US" dirty="0"/>
              <a:t>Matching photo</a:t>
            </a:r>
          </a:p>
        </p:txBody>
      </p:sp>
      <p:pic>
        <p:nvPicPr>
          <p:cNvPr id="20" name="Picture 2" descr="https://lh6.googleusercontent.com/zBeCDX__gHhVruYybIHN-lXO5DSUUDgsMWGlmHPXKBAQw-qjdlfzLvGpLy-8k3dbq_oo2qNmWJpXi20qgBXawYkHMPdIeUYC429IUOXrfXSkyJLNd3N7HZj4vemT9tGOaphHef0S"/>
          <p:cNvPicPr>
            <a:picLocks noChangeAspect="1" noChangeArrowheads="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484700" y="287285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XyzCl-bnXfuwE_NoSRX8AdcF06-_Z92NpbtNTVF68osdFVb3QVEYwCkR4JP4pgv9Z55vlIb8ci-OkeZAH5rq036ZjWJC0xzMT43Jv3YSYoOVtj67z1RXy4Q1QbzFt_ZOHypuxFK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700" y="287285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mQfB-IuoST7mK3RX3qFA0cV6KrlPbJEDevO13c_yBsEzAUbUnTe-9koue9jE-qaz0uR9YdW2ttfGtSNRQNfsSGxIvGVFB115J18eWqf7PFiqXHBpqjVIQxbWsZgdNbYTa-2IR3V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 y="2781332"/>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http://s2016.siggraph.org/sites/default/files/s16_high_black_right_ta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103415" y="6215390"/>
            <a:ext cx="5546272" cy="523220"/>
          </a:xfrm>
          <a:prstGeom prst="rect">
            <a:avLst/>
          </a:prstGeom>
          <a:noFill/>
        </p:spPr>
        <p:txBody>
          <a:bodyPr wrap="square" rtlCol="0">
            <a:spAutoFit/>
          </a:bodyPr>
          <a:lstStyle/>
          <a:p>
            <a:r>
              <a:rPr lang="en-US" sz="2800" b="1" dirty="0"/>
              <a:t>Human sketch vs Edge detector</a:t>
            </a:r>
          </a:p>
        </p:txBody>
      </p:sp>
      <p:pic>
        <p:nvPicPr>
          <p:cNvPr id="14" name="Picture 6" descr="http://sketchy.eye.gatech.edu/explore/sketches/alarm_clock/n02694662_350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270" y="279767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9"/>
          <a:stretch>
            <a:fillRect/>
          </a:stretch>
        </p:blipFill>
        <p:spPr>
          <a:xfrm>
            <a:off x="4484700" y="2869595"/>
            <a:ext cx="2438400" cy="2438400"/>
          </a:xfrm>
          <a:prstGeom prst="rect">
            <a:avLst/>
          </a:prstGeom>
        </p:spPr>
      </p:pic>
      <p:sp>
        <p:nvSpPr>
          <p:cNvPr id="17" name="Title 1"/>
          <p:cNvSpPr txBox="1">
            <a:spLocks/>
          </p:cNvSpPr>
          <p:nvPr/>
        </p:nvSpPr>
        <p:spPr>
          <a:xfrm>
            <a:off x="4145653" y="0"/>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Sketch based Image Retrieval (SBIR)</a:t>
            </a:r>
            <a:endParaRPr lang="en-US" b="1" dirty="0"/>
          </a:p>
        </p:txBody>
      </p:sp>
      <p:sp>
        <p:nvSpPr>
          <p:cNvPr id="21" name="Rectangle 20"/>
          <p:cNvSpPr/>
          <p:nvPr/>
        </p:nvSpPr>
        <p:spPr>
          <a:xfrm flipV="1">
            <a:off x="-4109013" y="337100"/>
            <a:ext cx="8103026" cy="501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71631" y="938714"/>
            <a:ext cx="11444972" cy="892552"/>
          </a:xfrm>
          <a:prstGeom prst="rect">
            <a:avLst/>
          </a:prstGeom>
          <a:noFill/>
        </p:spPr>
        <p:txBody>
          <a:bodyPr wrap="square" rtlCol="0">
            <a:spAutoFit/>
          </a:bodyPr>
          <a:lstStyle/>
          <a:p>
            <a:r>
              <a:rPr lang="en-US" sz="2800" b="1" dirty="0"/>
              <a:t>Previous works: </a:t>
            </a:r>
          </a:p>
          <a:p>
            <a:r>
              <a:rPr lang="nb-NO" sz="2400" dirty="0"/>
              <a:t>	[Cao et al. 2011; Shrivastava et al. 2011; Cao et al. 2013; Saavedra and Barrios 2015]</a:t>
            </a:r>
            <a:endParaRPr lang="en-US" sz="2400" b="1" dirty="0"/>
          </a:p>
        </p:txBody>
      </p:sp>
      <p:sp>
        <p:nvSpPr>
          <p:cNvPr id="27" name="TextBox 26"/>
          <p:cNvSpPr txBox="1"/>
          <p:nvPr/>
        </p:nvSpPr>
        <p:spPr>
          <a:xfrm>
            <a:off x="271631" y="1953152"/>
            <a:ext cx="3607526" cy="523220"/>
          </a:xfrm>
          <a:prstGeom prst="rect">
            <a:avLst/>
          </a:prstGeom>
          <a:noFill/>
        </p:spPr>
        <p:txBody>
          <a:bodyPr wrap="square" rtlCol="0">
            <a:spAutoFit/>
          </a:bodyPr>
          <a:lstStyle/>
          <a:p>
            <a:r>
              <a:rPr lang="en-US" sz="2800" b="1" dirty="0"/>
              <a:t>Common approach</a:t>
            </a:r>
          </a:p>
        </p:txBody>
      </p:sp>
    </p:spTree>
    <p:extLst>
      <p:ext uri="{BB962C8B-B14F-4D97-AF65-F5344CB8AC3E}">
        <p14:creationId xmlns:p14="http://schemas.microsoft.com/office/powerpoint/2010/main" val="29726887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02" y="938254"/>
            <a:ext cx="8759064" cy="5157747"/>
          </a:xfrm>
          <a:prstGeom prst="rect">
            <a:avLst/>
          </a:prstGeom>
        </p:spPr>
      </p:pic>
      <p:sp>
        <p:nvSpPr>
          <p:cNvPr id="7" name="Rectangle 6"/>
          <p:cNvSpPr/>
          <p:nvPr/>
        </p:nvSpPr>
        <p:spPr>
          <a:xfrm>
            <a:off x="2504364" y="3108960"/>
            <a:ext cx="8407021" cy="240240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8728475" y="1076528"/>
            <a:ext cx="2836460" cy="39205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6763965" y="1463837"/>
            <a:ext cx="4953369" cy="36856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5562230" y="1867947"/>
            <a:ext cx="455949" cy="12223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p:cNvSpPr/>
          <p:nvPr/>
        </p:nvSpPr>
        <p:spPr>
          <a:xfrm>
            <a:off x="2520565" y="1579644"/>
            <a:ext cx="4102872" cy="1529316"/>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2649362" y="749299"/>
            <a:ext cx="8407021" cy="4521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itle 5"/>
          <p:cNvSpPr>
            <a:spLocks noGrp="1"/>
          </p:cNvSpPr>
          <p:nvPr>
            <p:ph type="title"/>
          </p:nvPr>
        </p:nvSpPr>
        <p:spPr/>
        <p:txBody>
          <a:bodyPr/>
          <a:lstStyle/>
          <a:p>
            <a:endParaRPr lang="en-US"/>
          </a:p>
        </p:txBody>
      </p:sp>
      <p:sp>
        <p:nvSpPr>
          <p:cNvPr id="18" name="Title 1"/>
          <p:cNvSpPr txBox="1">
            <a:spLocks/>
          </p:cNvSpPr>
          <p:nvPr/>
        </p:nvSpPr>
        <p:spPr>
          <a:xfrm>
            <a:off x="-1" y="-119270"/>
            <a:ext cx="121920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Recall@1</a:t>
            </a:r>
            <a:endParaRPr lang="en-US" dirty="0"/>
          </a:p>
        </p:txBody>
      </p:sp>
      <p:sp>
        <p:nvSpPr>
          <p:cNvPr id="19" name="TextBox 18"/>
          <p:cNvSpPr txBox="1"/>
          <p:nvPr/>
        </p:nvSpPr>
        <p:spPr>
          <a:xfrm>
            <a:off x="103415" y="6215390"/>
            <a:ext cx="9663110" cy="523220"/>
          </a:xfrm>
          <a:prstGeom prst="rect">
            <a:avLst/>
          </a:prstGeom>
          <a:noFill/>
        </p:spPr>
        <p:txBody>
          <a:bodyPr wrap="square" rtlCol="0">
            <a:spAutoFit/>
          </a:bodyPr>
          <a:lstStyle/>
          <a:p>
            <a:r>
              <a:rPr lang="en-US" sz="2800" b="1" dirty="0"/>
              <a:t>Our results</a:t>
            </a:r>
          </a:p>
        </p:txBody>
      </p:sp>
    </p:spTree>
    <p:extLst>
      <p:ext uri="{BB962C8B-B14F-4D97-AF65-F5344CB8AC3E}">
        <p14:creationId xmlns:p14="http://schemas.microsoft.com/office/powerpoint/2010/main" val="3047460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02" y="938254"/>
            <a:ext cx="8759064" cy="5157747"/>
          </a:xfrm>
          <a:prstGeom prst="rect">
            <a:avLst/>
          </a:prstGeom>
        </p:spPr>
      </p:pic>
      <p:sp>
        <p:nvSpPr>
          <p:cNvPr id="3" name="Rectangle 2"/>
          <p:cNvSpPr/>
          <p:nvPr/>
        </p:nvSpPr>
        <p:spPr>
          <a:xfrm>
            <a:off x="2504661" y="3169904"/>
            <a:ext cx="2226365" cy="1656537"/>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p:cNvSpPr/>
          <p:nvPr/>
        </p:nvSpPr>
        <p:spPr>
          <a:xfrm>
            <a:off x="2504661" y="4826441"/>
            <a:ext cx="8407021" cy="7123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8728772" y="1076528"/>
            <a:ext cx="2836460" cy="39205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5655310" y="1910203"/>
            <a:ext cx="6062321" cy="32393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6543769" y="1463838"/>
            <a:ext cx="5173863" cy="44636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3995123" y="3521413"/>
            <a:ext cx="680936" cy="12451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3541405" y="3942183"/>
            <a:ext cx="680936" cy="852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2649362" y="749299"/>
            <a:ext cx="8407021" cy="4521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itle 1"/>
          <p:cNvSpPr>
            <a:spLocks noGrp="1"/>
          </p:cNvSpPr>
          <p:nvPr>
            <p:ph type="title"/>
          </p:nvPr>
        </p:nvSpPr>
        <p:spPr>
          <a:xfrm>
            <a:off x="-1" y="-119270"/>
            <a:ext cx="12192001" cy="1325563"/>
          </a:xfrm>
        </p:spPr>
        <p:txBody>
          <a:bodyPr>
            <a:normAutofit/>
          </a:bodyPr>
          <a:lstStyle/>
          <a:p>
            <a:pPr algn="ctr"/>
            <a:r>
              <a:rPr lang="en-US" dirty="0"/>
              <a:t>Recall@1</a:t>
            </a:r>
          </a:p>
        </p:txBody>
      </p:sp>
    </p:spTree>
    <p:extLst>
      <p:ext uri="{BB962C8B-B14F-4D97-AF65-F5344CB8AC3E}">
        <p14:creationId xmlns:p14="http://schemas.microsoft.com/office/powerpoint/2010/main" val="2494619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02" y="938254"/>
            <a:ext cx="8759064" cy="5157747"/>
          </a:xfrm>
          <a:prstGeom prst="rect">
            <a:avLst/>
          </a:prstGeom>
        </p:spPr>
      </p:pic>
      <p:sp>
        <p:nvSpPr>
          <p:cNvPr id="3" name="Rectangle 2"/>
          <p:cNvSpPr/>
          <p:nvPr/>
        </p:nvSpPr>
        <p:spPr>
          <a:xfrm>
            <a:off x="2488760" y="4863533"/>
            <a:ext cx="437320" cy="249156"/>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p:cNvSpPr txBox="1"/>
          <p:nvPr/>
        </p:nvSpPr>
        <p:spPr>
          <a:xfrm>
            <a:off x="9104243" y="4635610"/>
            <a:ext cx="2695493" cy="369332"/>
          </a:xfrm>
          <a:prstGeom prst="rect">
            <a:avLst/>
          </a:prstGeom>
          <a:noFill/>
        </p:spPr>
        <p:txBody>
          <a:bodyPr wrap="square" rtlCol="0">
            <a:spAutoFit/>
          </a:bodyPr>
          <a:lstStyle/>
          <a:p>
            <a:r>
              <a:rPr lang="en-US" dirty="0"/>
              <a:t>[</a:t>
            </a:r>
            <a:r>
              <a:rPr lang="en-US" dirty="0" err="1"/>
              <a:t>Eitz</a:t>
            </a:r>
            <a:r>
              <a:rPr lang="en-US" dirty="0"/>
              <a:t> et al. 2012b]. </a:t>
            </a:r>
          </a:p>
        </p:txBody>
      </p:sp>
      <p:sp>
        <p:nvSpPr>
          <p:cNvPr id="8" name="Rectangle 7"/>
          <p:cNvSpPr/>
          <p:nvPr/>
        </p:nvSpPr>
        <p:spPr>
          <a:xfrm>
            <a:off x="2504661" y="5175780"/>
            <a:ext cx="8407021" cy="3874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8728772" y="1076528"/>
            <a:ext cx="2836460" cy="39205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5655310" y="1910203"/>
            <a:ext cx="6062321" cy="32393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6543769" y="1463838"/>
            <a:ext cx="5173863" cy="44636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3995123" y="3521413"/>
            <a:ext cx="680936" cy="12451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3541405" y="3942183"/>
            <a:ext cx="680936" cy="852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3392715" y="4823358"/>
            <a:ext cx="8407021" cy="3240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2649362" y="749299"/>
            <a:ext cx="8407021" cy="4521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6"/>
          <p:cNvSpPr>
            <a:spLocks noGrp="1"/>
          </p:cNvSpPr>
          <p:nvPr>
            <p:ph type="title"/>
          </p:nvPr>
        </p:nvSpPr>
        <p:spPr/>
        <p:txBody>
          <a:bodyPr/>
          <a:lstStyle/>
          <a:p>
            <a:endParaRPr lang="en-US"/>
          </a:p>
        </p:txBody>
      </p:sp>
      <p:sp>
        <p:nvSpPr>
          <p:cNvPr id="20" name="Title 1"/>
          <p:cNvSpPr txBox="1">
            <a:spLocks/>
          </p:cNvSpPr>
          <p:nvPr/>
        </p:nvSpPr>
        <p:spPr>
          <a:xfrm>
            <a:off x="-1" y="-119270"/>
            <a:ext cx="121920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Recall@1</a:t>
            </a:r>
            <a:endParaRPr lang="en-US" dirty="0"/>
          </a:p>
        </p:txBody>
      </p:sp>
      <p:sp>
        <p:nvSpPr>
          <p:cNvPr id="21" name="TextBox 20"/>
          <p:cNvSpPr txBox="1"/>
          <p:nvPr/>
        </p:nvSpPr>
        <p:spPr>
          <a:xfrm>
            <a:off x="103415" y="6215390"/>
            <a:ext cx="9663110" cy="523220"/>
          </a:xfrm>
          <a:prstGeom prst="rect">
            <a:avLst/>
          </a:prstGeom>
          <a:noFill/>
        </p:spPr>
        <p:txBody>
          <a:bodyPr wrap="square" rtlCol="0">
            <a:spAutoFit/>
          </a:bodyPr>
          <a:lstStyle/>
          <a:p>
            <a:r>
              <a:rPr lang="en-US" sz="2800" b="1" dirty="0"/>
              <a:t>Gabor local line based feature [</a:t>
            </a:r>
            <a:r>
              <a:rPr lang="en-US" sz="2800" b="1" dirty="0" err="1"/>
              <a:t>Eitz</a:t>
            </a:r>
            <a:r>
              <a:rPr lang="en-US" sz="2800" b="1" dirty="0"/>
              <a:t> et al. 2012]</a:t>
            </a:r>
          </a:p>
        </p:txBody>
      </p:sp>
    </p:spTree>
    <p:extLst>
      <p:ext uri="{BB962C8B-B14F-4D97-AF65-F5344CB8AC3E}">
        <p14:creationId xmlns:p14="http://schemas.microsoft.com/office/powerpoint/2010/main" val="14319118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02" y="938254"/>
            <a:ext cx="8759064" cy="5157747"/>
          </a:xfrm>
          <a:prstGeom prst="rect">
            <a:avLst/>
          </a:prstGeom>
        </p:spPr>
      </p:pic>
      <p:sp>
        <p:nvSpPr>
          <p:cNvPr id="3" name="Rectangle 2"/>
          <p:cNvSpPr/>
          <p:nvPr/>
        </p:nvSpPr>
        <p:spPr>
          <a:xfrm>
            <a:off x="1431236" y="5197488"/>
            <a:ext cx="1622065" cy="449816"/>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itle 1"/>
          <p:cNvSpPr>
            <a:spLocks noGrp="1"/>
          </p:cNvSpPr>
          <p:nvPr>
            <p:ph type="title"/>
          </p:nvPr>
        </p:nvSpPr>
        <p:spPr>
          <a:xfrm>
            <a:off x="-1" y="-119270"/>
            <a:ext cx="12192001" cy="1325563"/>
          </a:xfrm>
        </p:spPr>
        <p:txBody>
          <a:bodyPr>
            <a:normAutofit/>
          </a:bodyPr>
          <a:lstStyle/>
          <a:p>
            <a:pPr algn="ctr"/>
            <a:r>
              <a:rPr lang="en-US" dirty="0"/>
              <a:t>Recall@1</a:t>
            </a:r>
          </a:p>
        </p:txBody>
      </p:sp>
      <p:sp>
        <p:nvSpPr>
          <p:cNvPr id="15" name="TextBox 14"/>
          <p:cNvSpPr txBox="1"/>
          <p:nvPr/>
        </p:nvSpPr>
        <p:spPr>
          <a:xfrm>
            <a:off x="103415" y="6215390"/>
            <a:ext cx="9663110" cy="523220"/>
          </a:xfrm>
          <a:prstGeom prst="rect">
            <a:avLst/>
          </a:prstGeom>
          <a:noFill/>
        </p:spPr>
        <p:txBody>
          <a:bodyPr wrap="square" rtlCol="0">
            <a:spAutoFit/>
          </a:bodyPr>
          <a:lstStyle/>
          <a:p>
            <a:r>
              <a:rPr lang="en-US" sz="2800" b="1" dirty="0"/>
              <a:t>Random guess?</a:t>
            </a:r>
          </a:p>
        </p:txBody>
      </p:sp>
    </p:spTree>
    <p:extLst>
      <p:ext uri="{BB962C8B-B14F-4D97-AF65-F5344CB8AC3E}">
        <p14:creationId xmlns:p14="http://schemas.microsoft.com/office/powerpoint/2010/main" val="30209574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54000" y="1843133"/>
            <a:ext cx="5393600" cy="1777600"/>
          </a:xfrm>
          <a:prstGeom prst="rect">
            <a:avLst/>
          </a:prstGeom>
        </p:spPr>
        <p:txBody>
          <a:bodyPr vert="horz" lIns="121900" tIns="121900" rIns="121900" bIns="121900" rtlCol="0" anchor="b" anchorCtr="0">
            <a:noAutofit/>
          </a:bodyPr>
          <a:lstStyle/>
          <a:p>
            <a:endParaRPr/>
          </a:p>
        </p:txBody>
      </p:sp>
      <p:sp>
        <p:nvSpPr>
          <p:cNvPr id="258" name="Shape 258"/>
          <p:cNvSpPr txBox="1">
            <a:spLocks noGrp="1"/>
          </p:cNvSpPr>
          <p:nvPr>
            <p:ph type="subTitle" idx="1"/>
          </p:nvPr>
        </p:nvSpPr>
        <p:spPr>
          <a:xfrm>
            <a:off x="354000" y="3692000"/>
            <a:ext cx="5393600" cy="1794000"/>
          </a:xfrm>
          <a:prstGeom prst="rect">
            <a:avLst/>
          </a:prstGeom>
        </p:spPr>
        <p:txBody>
          <a:bodyPr vert="horz" lIns="121900" tIns="121900" rIns="121900" bIns="121900" rtlCol="0" anchor="t" anchorCtr="0">
            <a:noAutofit/>
          </a:bodyPr>
          <a:lstStyle/>
          <a:p>
            <a:endParaRPr/>
          </a:p>
        </p:txBody>
      </p:sp>
      <p:sp>
        <p:nvSpPr>
          <p:cNvPr id="259" name="Shape 259"/>
          <p:cNvSpPr txBox="1">
            <a:spLocks noGrp="1"/>
          </p:cNvSpPr>
          <p:nvPr>
            <p:ph type="body" idx="2"/>
          </p:nvPr>
        </p:nvSpPr>
        <p:spPr>
          <a:xfrm>
            <a:off x="6586000" y="965600"/>
            <a:ext cx="5116000" cy="4926800"/>
          </a:xfrm>
          <a:prstGeom prst="rect">
            <a:avLst/>
          </a:prstGeom>
        </p:spPr>
        <p:txBody>
          <a:bodyPr vert="horz" lIns="121900" tIns="121900" rIns="121900" bIns="121900" rtlCol="0" anchor="ctr" anchorCtr="0">
            <a:noAutofit/>
          </a:bodyPr>
          <a:lstStyle/>
          <a:p>
            <a:pPr>
              <a:buNone/>
            </a:pPr>
            <a:endParaRPr/>
          </a:p>
        </p:txBody>
      </p:sp>
      <p:pic>
        <p:nvPicPr>
          <p:cNvPr id="260" name="Shape 260"/>
          <p:cNvPicPr preferRelativeResize="0"/>
          <p:nvPr/>
        </p:nvPicPr>
        <p:blipFill>
          <a:blip r:embed="rId3">
            <a:alphaModFix/>
          </a:blip>
          <a:stretch>
            <a:fillRect/>
          </a:stretch>
        </p:blipFill>
        <p:spPr>
          <a:xfrm>
            <a:off x="0" y="-407108"/>
            <a:ext cx="12192000" cy="20347337"/>
          </a:xfrm>
          <a:prstGeom prst="rect">
            <a:avLst/>
          </a:prstGeom>
          <a:noFill/>
          <a:ln>
            <a:noFill/>
          </a:ln>
        </p:spPr>
      </p:pic>
    </p:spTree>
    <p:extLst>
      <p:ext uri="{BB962C8B-B14F-4D97-AF65-F5344CB8AC3E}">
        <p14:creationId xmlns:p14="http://schemas.microsoft.com/office/powerpoint/2010/main" val="1121495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Shape 260"/>
          <p:cNvPicPr preferRelativeResize="0"/>
          <p:nvPr/>
        </p:nvPicPr>
        <p:blipFill>
          <a:blip r:embed="rId3">
            <a:alphaModFix/>
          </a:blip>
          <a:stretch>
            <a:fillRect/>
          </a:stretch>
        </p:blipFill>
        <p:spPr>
          <a:xfrm>
            <a:off x="-9918" y="-12248588"/>
            <a:ext cx="12201918" cy="20363888"/>
          </a:xfrm>
          <a:prstGeom prst="rect">
            <a:avLst/>
          </a:prstGeom>
          <a:noFill/>
          <a:ln>
            <a:noFill/>
          </a:ln>
        </p:spPr>
      </p:pic>
    </p:spTree>
    <p:extLst>
      <p:ext uri="{BB962C8B-B14F-4D97-AF65-F5344CB8AC3E}">
        <p14:creationId xmlns:p14="http://schemas.microsoft.com/office/powerpoint/2010/main" val="3493192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demo">
            <a:hlinkClick r:id="" action="ppaction://media"/>
          </p:cNvPr>
          <p:cNvPicPr>
            <a:picLocks noGrp="1" noChangeAspect="1"/>
          </p:cNvPicPr>
          <p:nvPr>
            <p:ph idx="1"/>
            <a:videoFile r:link="rId1"/>
            <p:extLst>
              <p:ext uri="{DAA4B4D4-6D71-4841-9C94-3DE7FCFB9230}">
                <p14:media xmlns:p14="http://schemas.microsoft.com/office/powerpoint/2010/main" r:embed="rId2">
                  <p14:trim end="5648"/>
                </p14:media>
              </p:ext>
            </p:extLst>
          </p:nvPr>
        </p:nvPicPr>
        <p:blipFill>
          <a:blip r:embed="rId5"/>
          <a:stretch>
            <a:fillRect/>
          </a:stretch>
        </p:blipFill>
        <p:spPr>
          <a:xfrm>
            <a:off x="1364780" y="134510"/>
            <a:ext cx="9462441" cy="5321410"/>
          </a:xfrm>
        </p:spPr>
      </p:pic>
      <p:sp>
        <p:nvSpPr>
          <p:cNvPr id="5" name="Rectangle 4"/>
          <p:cNvSpPr/>
          <p:nvPr/>
        </p:nvSpPr>
        <p:spPr>
          <a:xfrm>
            <a:off x="-1" y="6115878"/>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http://s2016.siggraph.org/sites/default/files/s16_high_black_right_ta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97598" y="6235526"/>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3415" y="6215390"/>
            <a:ext cx="9663110" cy="523220"/>
          </a:xfrm>
          <a:prstGeom prst="rect">
            <a:avLst/>
          </a:prstGeom>
          <a:noFill/>
        </p:spPr>
        <p:txBody>
          <a:bodyPr wrap="square" rtlCol="0">
            <a:spAutoFit/>
          </a:bodyPr>
          <a:lstStyle/>
          <a:p>
            <a:r>
              <a:rPr lang="en-US" sz="2800" b="1" dirty="0"/>
              <a:t>Thank you!</a:t>
            </a:r>
          </a:p>
        </p:txBody>
      </p:sp>
      <p:sp>
        <p:nvSpPr>
          <p:cNvPr id="3" name="TextBox 2"/>
          <p:cNvSpPr txBox="1"/>
          <p:nvPr/>
        </p:nvSpPr>
        <p:spPr>
          <a:xfrm>
            <a:off x="6195059" y="5572328"/>
            <a:ext cx="7764149" cy="523220"/>
          </a:xfrm>
          <a:prstGeom prst="rect">
            <a:avLst/>
          </a:prstGeom>
          <a:noFill/>
        </p:spPr>
        <p:txBody>
          <a:bodyPr wrap="square" rtlCol="0">
            <a:spAutoFit/>
          </a:bodyPr>
          <a:lstStyle/>
          <a:p>
            <a:r>
              <a:rPr lang="en-US" sz="2800" dirty="0"/>
              <a:t> http://sketchy.eye.gatech.edu/</a:t>
            </a:r>
          </a:p>
        </p:txBody>
      </p:sp>
    </p:spTree>
    <p:extLst>
      <p:ext uri="{BB962C8B-B14F-4D97-AF65-F5344CB8AC3E}">
        <p14:creationId xmlns:p14="http://schemas.microsoft.com/office/powerpoint/2010/main" val="25783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lh6.googleusercontent.com/XyzCl-bnXfuwE_NoSRX8AdcF06-_Z92NpbtNTVF68osdFVb3QVEYwCkR4JP4pgv9Z55vlIb8ci-OkeZAH5rq036ZjWJC0xzMT43Jv3YSYoOVtj67z1RXy4Q1QbzFt_ZOHypuxFK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700" y="287285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mQfB-IuoST7mK3RX3qFA0cV6KrlPbJEDevO13c_yBsEzAUbUnTe-9koue9jE-qaz0uR9YdW2ttfGtSNRQNfsSGxIvGVFB115J18eWqf7PFiqXHBpqjVIQxbWsZgdNbYTa-2IR3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 y="2781332"/>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8117" y="5391815"/>
            <a:ext cx="2367643" cy="369332"/>
          </a:xfrm>
          <a:prstGeom prst="rect">
            <a:avLst/>
          </a:prstGeom>
          <a:noFill/>
        </p:spPr>
        <p:txBody>
          <a:bodyPr wrap="square" rtlCol="0">
            <a:spAutoFit/>
          </a:bodyPr>
          <a:lstStyle/>
          <a:p>
            <a:pPr algn="r"/>
            <a:r>
              <a:rPr lang="en-US" dirty="0"/>
              <a:t>Sketch query</a:t>
            </a:r>
          </a:p>
        </p:txBody>
      </p:sp>
      <p:sp>
        <p:nvSpPr>
          <p:cNvPr id="15" name="TextBox 14"/>
          <p:cNvSpPr txBox="1"/>
          <p:nvPr/>
        </p:nvSpPr>
        <p:spPr>
          <a:xfrm>
            <a:off x="4555457" y="5391815"/>
            <a:ext cx="2367643" cy="646331"/>
          </a:xfrm>
          <a:prstGeom prst="rect">
            <a:avLst/>
          </a:prstGeom>
          <a:noFill/>
        </p:spPr>
        <p:txBody>
          <a:bodyPr wrap="square" rtlCol="0">
            <a:spAutoFit/>
          </a:bodyPr>
          <a:lstStyle/>
          <a:p>
            <a:pPr algn="r"/>
            <a:r>
              <a:rPr lang="en-US" dirty="0"/>
              <a:t>Matching photo</a:t>
            </a:r>
          </a:p>
          <a:p>
            <a:pPr algn="r"/>
            <a:r>
              <a:rPr lang="en-US" dirty="0"/>
              <a:t>(edge)</a:t>
            </a:r>
          </a:p>
        </p:txBody>
      </p:sp>
      <p:sp>
        <p:nvSpPr>
          <p:cNvPr id="11" name="Left-Right Arrow 10"/>
          <p:cNvSpPr/>
          <p:nvPr/>
        </p:nvSpPr>
        <p:spPr>
          <a:xfrm>
            <a:off x="2939580" y="3758474"/>
            <a:ext cx="1257300" cy="762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843157" y="2182586"/>
            <a:ext cx="386987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Perform edge detection on photo</a:t>
            </a:r>
          </a:p>
          <a:p>
            <a:pPr marL="285750" indent="-285750">
              <a:buFont typeface="Arial" panose="020B0604020202020204" pitchFamily="34" charset="0"/>
              <a:buChar char="•"/>
            </a:pPr>
            <a:r>
              <a:rPr lang="en-US" sz="2400" dirty="0"/>
              <a:t>Compare with user sketch</a:t>
            </a:r>
          </a:p>
        </p:txBody>
      </p:sp>
      <p:sp>
        <p:nvSpPr>
          <p:cNvPr id="12" name="TextBox 11"/>
          <p:cNvSpPr txBox="1"/>
          <p:nvPr/>
        </p:nvSpPr>
        <p:spPr>
          <a:xfrm>
            <a:off x="8756040" y="4177843"/>
            <a:ext cx="3869872" cy="1323439"/>
          </a:xfrm>
          <a:prstGeom prst="rect">
            <a:avLst/>
          </a:prstGeom>
          <a:noFill/>
        </p:spPr>
        <p:txBody>
          <a:bodyPr wrap="square" rtlCol="0">
            <a:spAutoFit/>
          </a:bodyPr>
          <a:lstStyle/>
          <a:p>
            <a:r>
              <a:rPr lang="en-US" sz="2000" b="1" dirty="0"/>
              <a:t>Cons:</a:t>
            </a:r>
          </a:p>
          <a:p>
            <a:pPr marL="285750" indent="-285750">
              <a:buFont typeface="Arial" panose="020B0604020202020204" pitchFamily="34" charset="0"/>
              <a:buChar char="•"/>
            </a:pPr>
            <a:r>
              <a:rPr lang="en-US" sz="2000" dirty="0"/>
              <a:t>Lost information</a:t>
            </a:r>
          </a:p>
          <a:p>
            <a:pPr marL="285750" indent="-285750">
              <a:buFont typeface="Arial" panose="020B0604020202020204" pitchFamily="34" charset="0"/>
              <a:buChar char="•"/>
            </a:pPr>
            <a:r>
              <a:rPr lang="en-US" sz="2000" dirty="0"/>
              <a:t>Human sketch ignore exact boundary, shape</a:t>
            </a:r>
          </a:p>
        </p:txBody>
      </p:sp>
      <p:sp>
        <p:nvSpPr>
          <p:cNvPr id="18" name="Rectangle 17"/>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http://s2016.siggraph.org/sites/default/files/s16_high_black_right_ta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03415" y="6215390"/>
            <a:ext cx="5546272" cy="523220"/>
          </a:xfrm>
          <a:prstGeom prst="rect">
            <a:avLst/>
          </a:prstGeom>
          <a:noFill/>
        </p:spPr>
        <p:txBody>
          <a:bodyPr wrap="square" rtlCol="0">
            <a:spAutoFit/>
          </a:bodyPr>
          <a:lstStyle/>
          <a:p>
            <a:r>
              <a:rPr lang="en-US" sz="2800" b="1" dirty="0"/>
              <a:t>Human sketch vs Edge detector</a:t>
            </a:r>
          </a:p>
        </p:txBody>
      </p:sp>
      <p:pic>
        <p:nvPicPr>
          <p:cNvPr id="21" name="Picture 6" descr="http://sketchy.eye.gatech.edu/explore/sketches/alarm_clock/n02694662_350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70" y="279767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7"/>
          <a:stretch>
            <a:fillRect/>
          </a:stretch>
        </p:blipFill>
        <p:spPr>
          <a:xfrm>
            <a:off x="4484700" y="2869595"/>
            <a:ext cx="2438400" cy="2438400"/>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4700" y="2857500"/>
            <a:ext cx="2438400" cy="2454390"/>
          </a:xfrm>
          <a:prstGeom prst="rect">
            <a:avLst/>
          </a:prstGeom>
        </p:spPr>
      </p:pic>
      <p:sp>
        <p:nvSpPr>
          <p:cNvPr id="24" name="Title 1"/>
          <p:cNvSpPr txBox="1">
            <a:spLocks/>
          </p:cNvSpPr>
          <p:nvPr/>
        </p:nvSpPr>
        <p:spPr>
          <a:xfrm>
            <a:off x="4145653" y="0"/>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Sketch based Image Retrieval (SBIR)</a:t>
            </a:r>
            <a:endParaRPr lang="en-US" b="1" dirty="0"/>
          </a:p>
        </p:txBody>
      </p:sp>
      <p:sp>
        <p:nvSpPr>
          <p:cNvPr id="25" name="Rectangle 24"/>
          <p:cNvSpPr/>
          <p:nvPr/>
        </p:nvSpPr>
        <p:spPr>
          <a:xfrm flipV="1">
            <a:off x="-4109013" y="337100"/>
            <a:ext cx="8103026" cy="501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71631" y="938714"/>
            <a:ext cx="11444972" cy="892552"/>
          </a:xfrm>
          <a:prstGeom prst="rect">
            <a:avLst/>
          </a:prstGeom>
          <a:noFill/>
        </p:spPr>
        <p:txBody>
          <a:bodyPr wrap="square" rtlCol="0">
            <a:spAutoFit/>
          </a:bodyPr>
          <a:lstStyle/>
          <a:p>
            <a:r>
              <a:rPr lang="en-US" sz="2800" b="1" dirty="0"/>
              <a:t>Previous works: </a:t>
            </a:r>
          </a:p>
          <a:p>
            <a:r>
              <a:rPr lang="nb-NO" sz="2400" dirty="0"/>
              <a:t>	[Cao et al. 2011; Shrivastava et al. 2011; Cao et al. 2013; Saavedra and Barrios 2015]</a:t>
            </a:r>
            <a:endParaRPr lang="en-US" sz="2400" b="1" dirty="0"/>
          </a:p>
        </p:txBody>
      </p:sp>
      <p:sp>
        <p:nvSpPr>
          <p:cNvPr id="27" name="TextBox 26"/>
          <p:cNvSpPr txBox="1"/>
          <p:nvPr/>
        </p:nvSpPr>
        <p:spPr>
          <a:xfrm>
            <a:off x="271631" y="1953152"/>
            <a:ext cx="3607526" cy="523220"/>
          </a:xfrm>
          <a:prstGeom prst="rect">
            <a:avLst/>
          </a:prstGeom>
          <a:noFill/>
        </p:spPr>
        <p:txBody>
          <a:bodyPr wrap="square" rtlCol="0">
            <a:spAutoFit/>
          </a:bodyPr>
          <a:lstStyle/>
          <a:p>
            <a:r>
              <a:rPr lang="en-US" sz="2800" b="1" dirty="0"/>
              <a:t>Common approach</a:t>
            </a:r>
          </a:p>
        </p:txBody>
      </p:sp>
    </p:spTree>
    <p:extLst>
      <p:ext uri="{BB962C8B-B14F-4D97-AF65-F5344CB8AC3E}">
        <p14:creationId xmlns:p14="http://schemas.microsoft.com/office/powerpoint/2010/main" val="2328737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6096000"/>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http://s2016.siggraph.org/sites/default/files/s16_high_black_right_ta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7598" y="6215648"/>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3415" y="6215390"/>
            <a:ext cx="5546272" cy="523220"/>
          </a:xfrm>
          <a:prstGeom prst="rect">
            <a:avLst/>
          </a:prstGeom>
          <a:noFill/>
        </p:spPr>
        <p:txBody>
          <a:bodyPr wrap="square" rtlCol="0">
            <a:spAutoFit/>
          </a:bodyPr>
          <a:lstStyle/>
          <a:p>
            <a:r>
              <a:rPr lang="en-US" sz="2800" b="1" dirty="0"/>
              <a:t>How do humans sketch an object?</a:t>
            </a:r>
          </a:p>
        </p:txBody>
      </p:sp>
      <p:pic>
        <p:nvPicPr>
          <p:cNvPr id="5" name="Picture 2" descr="Teaser: How Do Humans Sketch Obje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434" y="2362200"/>
            <a:ext cx="9901129" cy="14430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464040" y="3924886"/>
            <a:ext cx="2941320" cy="369332"/>
          </a:xfrm>
          <a:prstGeom prst="rect">
            <a:avLst/>
          </a:prstGeom>
          <a:noFill/>
        </p:spPr>
        <p:txBody>
          <a:bodyPr wrap="square" rtlCol="0">
            <a:spAutoFit/>
          </a:bodyPr>
          <a:lstStyle/>
          <a:p>
            <a:r>
              <a:rPr lang="en-US" dirty="0"/>
              <a:t>[</a:t>
            </a:r>
            <a:r>
              <a:rPr lang="en-US" dirty="0" err="1"/>
              <a:t>Eitz</a:t>
            </a:r>
            <a:r>
              <a:rPr lang="en-US" dirty="0"/>
              <a:t> et al, 2012]</a:t>
            </a:r>
          </a:p>
        </p:txBody>
      </p:sp>
    </p:spTree>
    <p:extLst>
      <p:ext uri="{BB962C8B-B14F-4D97-AF65-F5344CB8AC3E}">
        <p14:creationId xmlns:p14="http://schemas.microsoft.com/office/powerpoint/2010/main" val="3856530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0670" y="569823"/>
            <a:ext cx="2438400" cy="2438400"/>
          </a:xfrm>
          <a:prstGeom prst="rect">
            <a:avLst/>
          </a:prstGeom>
        </p:spPr>
      </p:pic>
      <p:pic>
        <p:nvPicPr>
          <p:cNvPr id="1026" name="Picture 2" descr="http://sketchy.eye.gatech.edu/explore/photos/teapot/n04398044_3265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70" y="336868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 y="6096000"/>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http://s2016.siggraph.org/sites/default/files/s16_high_black_right_ta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7598" y="6215648"/>
            <a:ext cx="2117571" cy="5788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ketchy.eye.gatech.edu/explore/sketches/alarm_clock/n02694662_350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3173" y="56982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ketchy.eye.gatech.edu/explore/sketches/teapot/n04398044_32659-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9198" y="336868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3415" y="6215390"/>
            <a:ext cx="5546272" cy="523220"/>
          </a:xfrm>
          <a:prstGeom prst="rect">
            <a:avLst/>
          </a:prstGeom>
          <a:noFill/>
        </p:spPr>
        <p:txBody>
          <a:bodyPr wrap="square" rtlCol="0">
            <a:spAutoFit/>
          </a:bodyPr>
          <a:lstStyle/>
          <a:p>
            <a:r>
              <a:rPr lang="en-US" sz="2800" b="1" dirty="0"/>
              <a:t>How do humans sketch an object?</a:t>
            </a:r>
          </a:p>
        </p:txBody>
      </p:sp>
      <p:pic>
        <p:nvPicPr>
          <p:cNvPr id="5122" name="Picture 2" descr="http://sketchy.eye.gatech.edu/explore/sketches/alarm_clock/n02694662_350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1573" y="56982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ketchy.eye.gatech.edu/explore/sketches/teapot/n04398044_32659-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1573" y="336868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ketchy.eye.gatech.edu/explore/sketches/teapot/n04398044_32659-5.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3173" y="336868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ketchy.eye.gatech.edu/explore/sketches/teapot/n04398044_32659-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76769" y="340045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sketchy.eye.gatech.edu/explore/sketches/alarm_clock/n02694662_3501-3.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3600" y="50627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ketchy.eye.gatech.edu/explore/sketches/alarm_clock/n02694662_3501-4.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59198" y="50627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2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hape 98"/>
          <p:cNvPicPr preferRelativeResize="0"/>
          <p:nvPr/>
        </p:nvPicPr>
        <p:blipFill rotWithShape="1">
          <a:blip r:embed="rId3">
            <a:extLst/>
          </a:blip>
          <a:srcRect t="18962" r="17981" b="9092"/>
          <a:stretch/>
        </p:blipFill>
        <p:spPr>
          <a:xfrm>
            <a:off x="20" y="1430503"/>
            <a:ext cx="12191980" cy="5427497"/>
          </a:xfrm>
          <a:prstGeom prst="rect">
            <a:avLst/>
          </a:prstGeom>
          <a:noFill/>
        </p:spPr>
      </p:pic>
      <p:sp>
        <p:nvSpPr>
          <p:cNvPr id="2" name="Title 1"/>
          <p:cNvSpPr>
            <a:spLocks noGrp="1"/>
          </p:cNvSpPr>
          <p:nvPr>
            <p:ph type="title"/>
          </p:nvPr>
        </p:nvSpPr>
        <p:spPr>
          <a:xfrm>
            <a:off x="8779136" y="-14008"/>
            <a:ext cx="10515600" cy="1325563"/>
          </a:xfrm>
        </p:spPr>
        <p:txBody>
          <a:bodyPr>
            <a:normAutofit/>
          </a:bodyPr>
          <a:lstStyle/>
          <a:p>
            <a:r>
              <a:rPr lang="en-US" dirty="0"/>
              <a:t>Our approach</a:t>
            </a:r>
          </a:p>
        </p:txBody>
      </p:sp>
      <p:pic>
        <p:nvPicPr>
          <p:cNvPr id="12" name="Picture 4" descr="https://lh6.googleusercontent.com/XyzCl-bnXfuwE_NoSRX8AdcF06-_Z92NpbtNTVF68osdFVb3QVEYwCkR4JP4pgv9Z55vlIb8ci-OkeZAH5rq036ZjWJC0xzMT43Jv3YSYoOVtj67z1RXy4Q1QbzFt_ZOHypuxFK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797" y="299396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mQfB-IuoST7mK3RX3qFA0cV6KrlPbJEDevO13c_yBsEzAUbUnTe-9koue9jE-qaz0uR9YdW2ttfGtSNRQNfsSGxIvGVFB115J18eWqf7PFiqXHBpqjVIQxbWsZgdNbYTa-2IR3V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5457" y="286216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 y="6096001"/>
            <a:ext cx="12192001" cy="76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http://s2016.siggraph.org/sites/default/files/s16_high_black_right_ta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97598" y="6215649"/>
            <a:ext cx="2117571" cy="5788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flipV="1">
            <a:off x="-490818" y="623691"/>
            <a:ext cx="898103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9641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25000" y="25000"/>
                                    </p:animScale>
                                  </p:childTnLst>
                                </p:cTn>
                              </p:par>
                              <p:par>
                                <p:cTn id="7" presetID="56" presetClass="path" presetSubtype="0" accel="50000" decel="50000" fill="hold" nodeType="withEffect">
                                  <p:stCondLst>
                                    <p:cond delay="0"/>
                                  </p:stCondLst>
                                  <p:childTnLst>
                                    <p:animMotion origin="layout" path="M -1.25E-6 -1.85185E-6 L 0.00195 -0.23032 " pathEditMode="relative" rAng="0" ptsTypes="AA">
                                      <p:cBhvr>
                                        <p:cTn id="8" dur="2000" fill="hold"/>
                                        <p:tgtEl>
                                          <p:spTgt spid="12"/>
                                        </p:tgtEl>
                                        <p:attrNameLst>
                                          <p:attrName>ppt_x</p:attrName>
                                          <p:attrName>ppt_y</p:attrName>
                                        </p:attrNameLst>
                                      </p:cBhvr>
                                      <p:rCtr x="91" y="-11528"/>
                                    </p:animMotion>
                                  </p:childTnLst>
                                </p:cTn>
                              </p:par>
                              <p:par>
                                <p:cTn id="9" presetID="56" presetClass="path" presetSubtype="0" accel="50000" decel="50000" fill="hold" nodeType="withEffect">
                                  <p:stCondLst>
                                    <p:cond delay="0"/>
                                  </p:stCondLst>
                                  <p:childTnLst>
                                    <p:animMotion origin="layout" path="M -8.33333E-7 1.11111E-6 L 0.32578 -0.28565 " pathEditMode="relative" rAng="0" ptsTypes="AA">
                                      <p:cBhvr>
                                        <p:cTn id="10" dur="2000" fill="hold"/>
                                        <p:tgtEl>
                                          <p:spTgt spid="1030"/>
                                        </p:tgtEl>
                                        <p:attrNameLst>
                                          <p:attrName>ppt_x</p:attrName>
                                          <p:attrName>ppt_y</p:attrName>
                                        </p:attrNameLst>
                                      </p:cBhvr>
                                      <p:rCtr x="16289" y="-14282"/>
                                    </p:animMotion>
                                  </p:childTnLst>
                                </p:cTn>
                              </p:par>
                              <p:par>
                                <p:cTn id="11" presetID="6" presetClass="emph" presetSubtype="0" fill="hold" nodeType="withEffect">
                                  <p:stCondLst>
                                    <p:cond delay="0"/>
                                  </p:stCondLst>
                                  <p:childTnLst>
                                    <p:animScale>
                                      <p:cBhvr>
                                        <p:cTn id="12" dur="2000" fill="hold"/>
                                        <p:tgtEl>
                                          <p:spTgt spid="1030"/>
                                        </p:tgtEl>
                                      </p:cBhvr>
                                      <p:by x="25000" y="25000"/>
                                    </p:animScale>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5319008FFA64E49849F562099226E39" ma:contentTypeVersion="3" ma:contentTypeDescription="Create a new document." ma:contentTypeScope="" ma:versionID="a66b179a1bf549e3605cbc0b6cb2371b">
  <xsd:schema xmlns:xsd="http://www.w3.org/2001/XMLSchema" xmlns:xs="http://www.w3.org/2001/XMLSchema" xmlns:p="http://schemas.microsoft.com/office/2006/metadata/properties" xmlns:ns1="http://schemas.microsoft.com/sharepoint/v3" xmlns:ns2="dea2732e-0059-4872-a2bb-ce14bca0337f" targetNamespace="http://schemas.microsoft.com/office/2006/metadata/properties" ma:root="true" ma:fieldsID="e30933bc6b372332dae00f35b9a89ac5" ns1:_="" ns2:_="">
    <xsd:import namespace="http://schemas.microsoft.com/sharepoint/v3"/>
    <xsd:import namespace="dea2732e-0059-4872-a2bb-ce14bca0337f"/>
    <xsd:element name="properties">
      <xsd:complexType>
        <xsd:sequence>
          <xsd:element name="documentManagement">
            <xsd:complexType>
              <xsd:all>
                <xsd:element ref="ns2:SharedWithUsers" minOccurs="0"/>
                <xsd:element ref="ns1:PublishingStartDate" minOccurs="0"/>
                <xsd:element ref="ns1:PublishingExpirationDate"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ea2732e-0059-4872-a2bb-ce14bca033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F9546A-448A-412C-8404-0C64C531A5B7}">
  <ds:schemaRefs>
    <ds:schemaRef ds:uri="http://purl.org/dc/elements/1.1/"/>
    <ds:schemaRef ds:uri="http://schemas.microsoft.com/office/2006/metadata/properties"/>
    <ds:schemaRef ds:uri="dea2732e-0059-4872-a2bb-ce14bca0337f"/>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E105BB1-AD21-42A2-8216-1A337A208573}">
  <ds:schemaRefs>
    <ds:schemaRef ds:uri="http://schemas.microsoft.com/sharepoint/v3/contenttype/forms"/>
  </ds:schemaRefs>
</ds:datastoreItem>
</file>

<file path=customXml/itemProps3.xml><?xml version="1.0" encoding="utf-8"?>
<ds:datastoreItem xmlns:ds="http://schemas.openxmlformats.org/officeDocument/2006/customXml" ds:itemID="{0A7A883E-86D2-44C8-922B-B033E5069D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ea2732e-0059-4872-a2bb-ce14bca033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21517</TotalTime>
  <Words>5990</Words>
  <Application>Microsoft Office PowerPoint</Application>
  <PresentationFormat>Widescreen</PresentationFormat>
  <Paragraphs>744</Paragraphs>
  <Slides>56</Slides>
  <Notes>56</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approach</vt:lpstr>
      <vt:lpstr>How to Build a Sketch-Photo Dataset?</vt:lpstr>
      <vt:lpstr>Sketch Collection Interface (1 of 4)</vt:lpstr>
      <vt:lpstr>PowerPoint Presentation</vt:lpstr>
      <vt:lpstr>PowerPoint Presentation</vt:lpstr>
      <vt:lpstr>Sketch Collection Interface (4 of 4)</vt:lpstr>
      <vt:lpstr>Sketch Diversity</vt:lpstr>
      <vt:lpstr>Sketch Review</vt:lpstr>
      <vt:lpstr>Category Selection</vt:lpstr>
      <vt:lpstr>Eitz 2012 – Imagination Vs. Reality</vt:lpstr>
      <vt:lpstr>Challenges with Internet Photos (1 of 3)</vt:lpstr>
      <vt:lpstr>Challenges with Internet Photos (2 of 3)</vt:lpstr>
      <vt:lpstr>Challenges with Internet Photos (3 of 3)</vt:lpstr>
      <vt:lpstr>Photograph Review</vt:lpstr>
      <vt:lpstr>Category Selection Summary</vt:lpstr>
      <vt:lpstr>Sketchy Database - Summary</vt:lpstr>
      <vt:lpstr>Sketchy Database - Summary</vt:lpstr>
      <vt:lpstr>Image matching  with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is better?</vt:lpstr>
      <vt:lpstr>Which is better?</vt:lpstr>
      <vt:lpstr>Which is better?</vt:lpstr>
      <vt:lpstr>Recall@1</vt:lpstr>
      <vt:lpstr>PowerPoint Presentation</vt:lpstr>
      <vt:lpstr>Recall@1</vt:lpstr>
      <vt:lpstr>PowerPoint Presentation</vt:lpstr>
      <vt:lpstr>Recall@1</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เอโดงาว่า โคนัน</dc:creator>
  <cp:lastModifiedBy>เอโดงาว่า โคนัน</cp:lastModifiedBy>
  <cp:revision>305</cp:revision>
  <dcterms:created xsi:type="dcterms:W3CDTF">2016-07-16T20:18:50Z</dcterms:created>
  <dcterms:modified xsi:type="dcterms:W3CDTF">2016-08-01T20:07:46Z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0x010100A5319008FFA64E49849F562099226E39</vt:lpwstr>
  </property>
</Properties>
</file>